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144000" cy="5143500" type="screen16x9"/>
  <p:notesSz cx="6858000" cy="9144000"/>
  <p:embeddedFontLst>
    <p:embeddedFont>
      <p:font typeface="Century Gothic" panose="020B0502020202020204" pitchFamily="34" charset="0"/>
      <p:regular r:id="rId5"/>
      <p:bold r:id="rId6"/>
      <p:italic r:id="rId7"/>
      <p:boldItalic r:id="rId8"/>
    </p:embeddedFont>
    <p:embeddedFont>
      <p:font typeface="Letter-join No-Lead 8" panose="02000503000000020003" pitchFamily="50" charset="0"/>
      <p:regular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491554A-052B-4D5C-956E-787CCB28488E}" v="1" dt="2026-09-18T15:45:04.7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viewProps" Target="viewProps.xml"/><Relationship Id="rId5" Type="http://schemas.openxmlformats.org/officeDocument/2006/relationships/font" Target="fonts/font1.fntdata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ette Mossop" userId="f1ad28f4-d1c6-4806-b768-6926a781abd5" providerId="ADAL" clId="{8247BD5A-1E6A-40A2-A242-705960615B10}"/>
    <pc:docChg chg="undo custSel modSld">
      <pc:chgData name="Lynnette Mossop" userId="f1ad28f4-d1c6-4806-b768-6926a781abd5" providerId="ADAL" clId="{8247BD5A-1E6A-40A2-A242-705960615B10}" dt="2026-09-18T15:45:13.918" v="2112" actId="20577"/>
      <pc:docMkLst>
        <pc:docMk/>
      </pc:docMkLst>
      <pc:sldChg chg="addSp delSp modSp mod">
        <pc:chgData name="Lynnette Mossop" userId="f1ad28f4-d1c6-4806-b768-6926a781abd5" providerId="ADAL" clId="{8247BD5A-1E6A-40A2-A242-705960615B10}" dt="2026-09-06T14:15:08.714" v="1976" actId="1076"/>
        <pc:sldMkLst>
          <pc:docMk/>
          <pc:sldMk cId="0" sldId="256"/>
        </pc:sldMkLst>
        <pc:spChg chg="add mod">
          <ac:chgData name="Lynnette Mossop" userId="f1ad28f4-d1c6-4806-b768-6926a781abd5" providerId="ADAL" clId="{8247BD5A-1E6A-40A2-A242-705960615B10}" dt="2026-09-06T14:13:40.322" v="1962" actId="1076"/>
          <ac:spMkLst>
            <pc:docMk/>
            <pc:sldMk cId="0" sldId="256"/>
            <ac:spMk id="3" creationId="{212B4D63-9F28-8830-5969-250C4CAAC9A4}"/>
          </ac:spMkLst>
        </pc:spChg>
        <pc:spChg chg="mod">
          <ac:chgData name="Lynnette Mossop" userId="f1ad28f4-d1c6-4806-b768-6926a781abd5" providerId="ADAL" clId="{8247BD5A-1E6A-40A2-A242-705960615B10}" dt="2026-09-06T13:06:33.537" v="817" actId="20577"/>
          <ac:spMkLst>
            <pc:docMk/>
            <pc:sldMk cId="0" sldId="256"/>
            <ac:spMk id="54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4:14:39.938" v="1970" actId="20577"/>
          <ac:spMkLst>
            <pc:docMk/>
            <pc:sldMk cId="0" sldId="256"/>
            <ac:spMk id="55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4:02:18.696" v="1851" actId="20577"/>
          <ac:spMkLst>
            <pc:docMk/>
            <pc:sldMk cId="0" sldId="256"/>
            <ac:spMk id="56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03:37.624" v="806" actId="33524"/>
          <ac:spMkLst>
            <pc:docMk/>
            <pc:sldMk cId="0" sldId="256"/>
            <ac:spMk id="57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4:15:04.169" v="1975" actId="1076"/>
          <ac:spMkLst>
            <pc:docMk/>
            <pc:sldMk cId="0" sldId="256"/>
            <ac:spMk id="58" creationId="{00000000-0000-0000-0000-000000000000}"/>
          </ac:spMkLst>
        </pc:spChg>
        <pc:picChg chg="add mod">
          <ac:chgData name="Lynnette Mossop" userId="f1ad28f4-d1c6-4806-b768-6926a781abd5" providerId="ADAL" clId="{8247BD5A-1E6A-40A2-A242-705960615B10}" dt="2026-09-06T14:15:08.714" v="1976" actId="1076"/>
          <ac:picMkLst>
            <pc:docMk/>
            <pc:sldMk cId="0" sldId="256"/>
            <ac:picMk id="6" creationId="{441B343F-44A8-8F05-AFF3-6B4D9FD1B3B2}"/>
          </ac:picMkLst>
        </pc:picChg>
        <pc:picChg chg="add mod">
          <ac:chgData name="Lynnette Mossop" userId="f1ad28f4-d1c6-4806-b768-6926a781abd5" providerId="ADAL" clId="{8247BD5A-1E6A-40A2-A242-705960615B10}" dt="2026-09-06T14:11:58.078" v="1943" actId="1076"/>
          <ac:picMkLst>
            <pc:docMk/>
            <pc:sldMk cId="0" sldId="256"/>
            <ac:picMk id="11" creationId="{DB1CAE63-0DC6-3146-B0C2-5F5AB8A0000D}"/>
          </ac:picMkLst>
        </pc:picChg>
        <pc:picChg chg="add mod">
          <ac:chgData name="Lynnette Mossop" userId="f1ad28f4-d1c6-4806-b768-6926a781abd5" providerId="ADAL" clId="{8247BD5A-1E6A-40A2-A242-705960615B10}" dt="2026-09-06T14:14:51.529" v="1972" actId="1076"/>
          <ac:picMkLst>
            <pc:docMk/>
            <pc:sldMk cId="0" sldId="256"/>
            <ac:picMk id="13" creationId="{D8A45DDA-1CBF-1956-4B7C-DE70556FB13D}"/>
          </ac:picMkLst>
        </pc:picChg>
        <pc:picChg chg="add mod">
          <ac:chgData name="Lynnette Mossop" userId="f1ad28f4-d1c6-4806-b768-6926a781abd5" providerId="ADAL" clId="{8247BD5A-1E6A-40A2-A242-705960615B10}" dt="2026-09-06T14:14:58.004" v="1974" actId="1076"/>
          <ac:picMkLst>
            <pc:docMk/>
            <pc:sldMk cId="0" sldId="256"/>
            <ac:picMk id="15" creationId="{3F2FCB08-0558-2307-87B6-8B2DCDB886B4}"/>
          </ac:picMkLst>
        </pc:picChg>
        <pc:picChg chg="add mod">
          <ac:chgData name="Lynnette Mossop" userId="f1ad28f4-d1c6-4806-b768-6926a781abd5" providerId="ADAL" clId="{8247BD5A-1E6A-40A2-A242-705960615B10}" dt="2026-09-06T14:01:45.279" v="1842" actId="1076"/>
          <ac:picMkLst>
            <pc:docMk/>
            <pc:sldMk cId="0" sldId="256"/>
            <ac:picMk id="17" creationId="{686C7E8C-9375-C8E5-401E-6BF44F00AF30}"/>
          </ac:picMkLst>
        </pc:picChg>
        <pc:picChg chg="add mod">
          <ac:chgData name="Lynnette Mossop" userId="f1ad28f4-d1c6-4806-b768-6926a781abd5" providerId="ADAL" clId="{8247BD5A-1E6A-40A2-A242-705960615B10}" dt="2026-09-06T14:02:34.551" v="1854" actId="1076"/>
          <ac:picMkLst>
            <pc:docMk/>
            <pc:sldMk cId="0" sldId="256"/>
            <ac:picMk id="19" creationId="{7335C932-0553-D176-E67C-E7AFA0A2185C}"/>
          </ac:picMkLst>
        </pc:picChg>
        <pc:picChg chg="add mod">
          <ac:chgData name="Lynnette Mossop" userId="f1ad28f4-d1c6-4806-b768-6926a781abd5" providerId="ADAL" clId="{8247BD5A-1E6A-40A2-A242-705960615B10}" dt="2026-09-06T14:13:14.448" v="1958" actId="1076"/>
          <ac:picMkLst>
            <pc:docMk/>
            <pc:sldMk cId="0" sldId="256"/>
            <ac:picMk id="21" creationId="{39EB680B-9EFE-48E9-0A4E-B14D2951128D}"/>
          </ac:picMkLst>
        </pc:picChg>
      </pc:sldChg>
      <pc:sldChg chg="addSp delSp modSp mod">
        <pc:chgData name="Lynnette Mossop" userId="f1ad28f4-d1c6-4806-b768-6926a781abd5" providerId="ADAL" clId="{8247BD5A-1E6A-40A2-A242-705960615B10}" dt="2026-09-18T15:45:13.918" v="2112" actId="20577"/>
        <pc:sldMkLst>
          <pc:docMk/>
          <pc:sldMk cId="0" sldId="257"/>
        </pc:sldMkLst>
        <pc:spChg chg="add mod">
          <ac:chgData name="Lynnette Mossop" userId="f1ad28f4-d1c6-4806-b768-6926a781abd5" providerId="ADAL" clId="{8247BD5A-1E6A-40A2-A242-705960615B10}" dt="2026-09-06T13:30:59.511" v="1395" actId="1076"/>
          <ac:spMkLst>
            <pc:docMk/>
            <pc:sldMk cId="0" sldId="257"/>
            <ac:spMk id="11" creationId="{3BF30921-B4FB-31BD-78EB-710B1DACFEDA}"/>
          </ac:spMkLst>
        </pc:spChg>
        <pc:spChg chg="mod">
          <ac:chgData name="Lynnette Mossop" userId="f1ad28f4-d1c6-4806-b768-6926a781abd5" providerId="ADAL" clId="{8247BD5A-1E6A-40A2-A242-705960615B10}" dt="2026-09-06T13:42:07.314" v="1632" actId="1076"/>
          <ac:spMkLst>
            <pc:docMk/>
            <pc:sldMk cId="0" sldId="257"/>
            <ac:spMk id="67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12:24.615" v="926" actId="20577"/>
          <ac:spMkLst>
            <pc:docMk/>
            <pc:sldMk cId="0" sldId="257"/>
            <ac:spMk id="68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15:43.576" v="976" actId="20577"/>
          <ac:spMkLst>
            <pc:docMk/>
            <pc:sldMk cId="0" sldId="257"/>
            <ac:spMk id="69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42:18.229" v="1633" actId="1076"/>
          <ac:spMkLst>
            <pc:docMk/>
            <pc:sldMk cId="0" sldId="257"/>
            <ac:spMk id="70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37:28.606" v="1558" actId="1076"/>
          <ac:spMkLst>
            <pc:docMk/>
            <pc:sldMk cId="0" sldId="257"/>
            <ac:spMk id="71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18T15:45:13.918" v="2112" actId="20577"/>
          <ac:spMkLst>
            <pc:docMk/>
            <pc:sldMk cId="0" sldId="257"/>
            <ac:spMk id="73" creationId="{00000000-0000-0000-0000-000000000000}"/>
          </ac:spMkLst>
        </pc:spChg>
        <pc:spChg chg="mod">
          <ac:chgData name="Lynnette Mossop" userId="f1ad28f4-d1c6-4806-b768-6926a781abd5" providerId="ADAL" clId="{8247BD5A-1E6A-40A2-A242-705960615B10}" dt="2026-09-06T13:26:44.390" v="1158" actId="313"/>
          <ac:spMkLst>
            <pc:docMk/>
            <pc:sldMk cId="0" sldId="257"/>
            <ac:spMk id="74" creationId="{00000000-0000-0000-0000-000000000000}"/>
          </ac:spMkLst>
        </pc:spChg>
        <pc:spChg chg="add del mod">
          <ac:chgData name="Lynnette Mossop" userId="f1ad28f4-d1c6-4806-b768-6926a781abd5" providerId="ADAL" clId="{8247BD5A-1E6A-40A2-A242-705960615B10}" dt="2026-09-06T13:41:32.855" v="1625" actId="478"/>
          <ac:spMkLst>
            <pc:docMk/>
            <pc:sldMk cId="0" sldId="257"/>
            <ac:spMk id="75" creationId="{00000000-0000-0000-0000-000000000000}"/>
          </ac:spMkLst>
        </pc:spChg>
        <pc:picChg chg="add mod">
          <ac:chgData name="Lynnette Mossop" userId="f1ad28f4-d1c6-4806-b768-6926a781abd5" providerId="ADAL" clId="{8247BD5A-1E6A-40A2-A242-705960615B10}" dt="2026-09-06T13:30:54.115" v="1394" actId="1076"/>
          <ac:picMkLst>
            <pc:docMk/>
            <pc:sldMk cId="0" sldId="257"/>
            <ac:picMk id="5" creationId="{7B976026-93CF-EDDC-180E-722380205877}"/>
          </ac:picMkLst>
        </pc:picChg>
        <pc:picChg chg="add mod">
          <ac:chgData name="Lynnette Mossop" userId="f1ad28f4-d1c6-4806-b768-6926a781abd5" providerId="ADAL" clId="{8247BD5A-1E6A-40A2-A242-705960615B10}" dt="2026-09-06T13:31:03.118" v="1396" actId="1076"/>
          <ac:picMkLst>
            <pc:docMk/>
            <pc:sldMk cId="0" sldId="257"/>
            <ac:picMk id="9" creationId="{5628C0CA-4EAB-790E-503D-5A75281F86B8}"/>
          </ac:picMkLst>
        </pc:picChg>
        <pc:picChg chg="mod">
          <ac:chgData name="Lynnette Mossop" userId="f1ad28f4-d1c6-4806-b768-6926a781abd5" providerId="ADAL" clId="{8247BD5A-1E6A-40A2-A242-705960615B10}" dt="2026-09-06T13:30:42.784" v="1392" actId="1076"/>
          <ac:picMkLst>
            <pc:docMk/>
            <pc:sldMk cId="0" sldId="257"/>
            <ac:picMk id="13" creationId="{FFF5CECD-FDD6-EC2F-DE1D-58DBD662B5E1}"/>
          </ac:picMkLst>
        </pc:picChg>
        <pc:picChg chg="add mod">
          <ac:chgData name="Lynnette Mossop" userId="f1ad28f4-d1c6-4806-b768-6926a781abd5" providerId="ADAL" clId="{8247BD5A-1E6A-40A2-A242-705960615B10}" dt="2026-09-06T13:41:40.625" v="1628" actId="1076"/>
          <ac:picMkLst>
            <pc:docMk/>
            <pc:sldMk cId="0" sldId="257"/>
            <ac:picMk id="14" creationId="{9AE01608-22F3-5058-F92C-E3EF9031059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161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987c0d0075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  <p:txBody>
          <a:bodyPr/>
          <a:lstStyle/>
          <a:p>
            <a:endParaRPr lang="en-GB"/>
          </a:p>
        </p:txBody>
      </p:sp>
      <p:sp>
        <p:nvSpPr>
          <p:cNvPr id="65" name="Google Shape;65;g2987c0d0075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0338" marR="331687" lvl="0" indent="-8271" algn="l" rtl="0">
              <a:lnSpc>
                <a:spcPct val="95183"/>
              </a:lnSpc>
              <a:spcBef>
                <a:spcPts val="38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rgbClr val="FF00FF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239333" y="133249"/>
            <a:ext cx="2211900" cy="10908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Barn Owl Class 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800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Year 3/4</a:t>
            </a:r>
            <a:endParaRPr sz="1800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106600" y="133249"/>
            <a:ext cx="3586058" cy="27496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Maths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r>
              <a:rPr lang="en-GB" dirty="0">
                <a:latin typeface="Letter-join No-Lead 8" panose="02000503000000020003" pitchFamily="50" charset="0"/>
              </a:rPr>
              <a:t>The children will secure knowledge of numbers within 1,000 and work with numbers up to 10,000. Add and subtract numbers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with up to 3-digit/4-digits and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exchange digits when needed.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Multiply and divide by 10 and 100.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Learn multiplication and division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facts. They will also calculate the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area of rectilinear shapes, make their 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own shapes and then compare and</a:t>
            </a:r>
          </a:p>
          <a:p>
            <a:r>
              <a:rPr lang="en-GB" dirty="0">
                <a:latin typeface="Letter-join No-Lead 8" panose="02000503000000020003" pitchFamily="50" charset="0"/>
              </a:rPr>
              <a:t>order the different areas. </a:t>
            </a:r>
          </a:p>
          <a:p>
            <a:endParaRPr lang="en-GB" dirty="0"/>
          </a:p>
          <a:p>
            <a:endParaRPr lang="en-GB" dirty="0">
              <a:latin typeface="Letter-join No-Lead 8" panose="02000503000000020003" pitchFamily="50" charset="0"/>
            </a:endParaRPr>
          </a:p>
          <a:p>
            <a:endParaRPr lang="en-GB" dirty="0">
              <a:latin typeface="Letter-join No-Lead 8" panose="02000503000000020003" pitchFamily="50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5282553" y="193777"/>
            <a:ext cx="3861448" cy="21676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English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The children's writing for purpose, will 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be to inform, persuade and to entertain. 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They will be doing this through speech 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and letters, a non-chronological 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report, a short story and poetry. </a:t>
            </a:r>
          </a:p>
          <a:p>
            <a:pPr lvl="0"/>
            <a:r>
              <a:rPr lang="en-US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Skills developed will include: </a:t>
            </a:r>
            <a:r>
              <a:rPr lang="en-US" dirty="0">
                <a:latin typeface="Letter-join No-Lead 8" panose="02000503000000020003" pitchFamily="50" charset="0"/>
              </a:rPr>
              <a:t>Noun </a:t>
            </a:r>
          </a:p>
          <a:p>
            <a:pPr lvl="0"/>
            <a:r>
              <a:rPr lang="en-US" dirty="0">
                <a:latin typeface="Letter-join No-Lead 8" panose="02000503000000020003" pitchFamily="50" charset="0"/>
              </a:rPr>
              <a:t>phrases, conjunctions, adverbs, pronouns, fronted adverbials, and use of inverted commas. They will also learn to proof-read for spelling and punctuation errors.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04077" y="3659986"/>
            <a:ext cx="3036637" cy="1483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Science 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The children will be learning 2 units this term, Light and shadows. They will explore the role of light sources and investigate shadows. Also, Animals including humans: Digestion and food.</a:t>
            </a:r>
          </a:p>
        </p:txBody>
      </p:sp>
      <p:sp>
        <p:nvSpPr>
          <p:cNvPr id="58" name="Google Shape;58;p13"/>
          <p:cNvSpPr txBox="1"/>
          <p:nvPr/>
        </p:nvSpPr>
        <p:spPr>
          <a:xfrm>
            <a:off x="3353510" y="2606134"/>
            <a:ext cx="3000741" cy="1600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History</a:t>
            </a:r>
          </a:p>
          <a:p>
            <a:pPr fontAlgn="base"/>
            <a:r>
              <a:rPr lang="en-US" dirty="0">
                <a:latin typeface="Letter-join No-Lead 8" panose="02000503000000020003" pitchFamily="50" charset="0"/>
              </a:rPr>
              <a:t>The children will investigate life in Ancient Rome and explore the causes of the Roman invasion </a:t>
            </a:r>
          </a:p>
          <a:p>
            <a:pPr fontAlgn="base"/>
            <a:r>
              <a:rPr lang="en-US" dirty="0">
                <a:latin typeface="Letter-join No-Lead 8" panose="02000503000000020003" pitchFamily="50" charset="0"/>
              </a:rPr>
              <a:t>of Britain.</a:t>
            </a:r>
            <a:endParaRPr lang="en-US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image1.png" descr="letterhead_Shill">
            <a:extLst>
              <a:ext uri="{FF2B5EF4-FFF2-40B4-BE49-F238E27FC236}">
                <a16:creationId xmlns:a16="http://schemas.microsoft.com/office/drawing/2014/main" id="{CE6A6A40-3BFA-4CD5-58AA-0E6DF976121D}"/>
              </a:ext>
            </a:extLst>
          </p:cNvPr>
          <p:cNvPicPr/>
          <p:nvPr/>
        </p:nvPicPr>
        <p:blipFill>
          <a:blip r:embed="rId3"/>
          <a:srcRect l="75502" t="2455" r="2036" b="85452"/>
          <a:stretch>
            <a:fillRect/>
          </a:stretch>
        </p:blipFill>
        <p:spPr>
          <a:xfrm>
            <a:off x="8238768" y="4451281"/>
            <a:ext cx="742950" cy="521335"/>
          </a:xfrm>
          <a:prstGeom prst="rect">
            <a:avLst/>
          </a:prstGeom>
          <a:ln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90CEC5-4E44-7A66-2ADB-0629094453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07930" y="1224076"/>
            <a:ext cx="945951" cy="109082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12B4D63-9F28-8830-5969-250C4CAAC9A4}"/>
              </a:ext>
            </a:extLst>
          </p:cNvPr>
          <p:cNvSpPr txBox="1"/>
          <p:nvPr/>
        </p:nvSpPr>
        <p:spPr>
          <a:xfrm>
            <a:off x="6221657" y="3851231"/>
            <a:ext cx="221523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Letter-join No-Lead 8" panose="02000503000000020003" pitchFamily="50" charset="0"/>
              </a:rPr>
              <a:t>Geography</a:t>
            </a:r>
          </a:p>
          <a:p>
            <a:r>
              <a:rPr lang="en-US" dirty="0">
                <a:latin typeface="Letter-join No-Lead 8" panose="02000503000000020003" pitchFamily="50" charset="0"/>
              </a:rPr>
              <a:t>The children will lean about why rainforests are important to us..</a:t>
            </a:r>
          </a:p>
          <a:p>
            <a:endParaRPr lang="en-US" dirty="0">
              <a:latin typeface="Letter-join No-Lead 8" panose="02000503000000020003" pitchFamily="50" charset="0"/>
            </a:endParaRPr>
          </a:p>
          <a:p>
            <a:endParaRPr lang="en-US" dirty="0">
              <a:latin typeface="Letter-join No-Lead 8" panose="02000503000000020003" pitchFamily="50" charset="0"/>
            </a:endParaRPr>
          </a:p>
          <a:p>
            <a:endParaRPr lang="en-US" dirty="0">
              <a:latin typeface="Letter-join No-Lead 8" panose="02000503000000020003" pitchFamily="50" charset="0"/>
            </a:endParaRPr>
          </a:p>
          <a:p>
            <a:endParaRPr lang="en-US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41B343F-44A8-8F05-AFF3-6B4D9FD1B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73532" y="3659986"/>
            <a:ext cx="1078033" cy="11041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B1CAE63-0DC6-3146-B0C2-5F5AB8A000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3276" y="2789564"/>
            <a:ext cx="1056014" cy="9794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8A45DDA-1CBF-1956-4B7C-DE70556FB1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82283" y="3009217"/>
            <a:ext cx="674138" cy="7948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F2FCB08-0558-2307-87B6-8B2DCDB88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24681" y="4151966"/>
            <a:ext cx="715950" cy="8471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86C7E8C-9375-C8E5-401E-6BF44F00AF3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8185" y="319126"/>
            <a:ext cx="537411" cy="71907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335C932-0553-D176-E67C-E7AFA0A2185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168185" y="1098725"/>
            <a:ext cx="538008" cy="68850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9EB680B-9EFE-48E9-0A4E-B14D2951128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656421" y="1054445"/>
            <a:ext cx="913124" cy="8607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4"/>
          <p:cNvSpPr txBox="1"/>
          <p:nvPr/>
        </p:nvSpPr>
        <p:spPr>
          <a:xfrm>
            <a:off x="6378895" y="55936"/>
            <a:ext cx="2937001" cy="9645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PSHE 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The children will be looking at two units: </a:t>
            </a:r>
            <a:r>
              <a:rPr lang="en-GB" dirty="0">
                <a:latin typeface="Letter-join No-Lead 8" panose="02000503000000020003" pitchFamily="50" charset="0"/>
              </a:rPr>
              <a:t>Me and my relationships and Valuing differences.</a:t>
            </a:r>
          </a:p>
          <a:p>
            <a:endParaRPr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8" name="Google Shape;68;p14"/>
          <p:cNvSpPr txBox="1"/>
          <p:nvPr/>
        </p:nvSpPr>
        <p:spPr>
          <a:xfrm>
            <a:off x="324177" y="117532"/>
            <a:ext cx="2491800" cy="1617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Computing 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dirty="0">
                <a:latin typeface="Letter-join No-Lead 8" panose="02000503000000020003" pitchFamily="50" charset="0"/>
              </a:rPr>
              <a:t>The children will </a:t>
            </a:r>
            <a:r>
              <a:rPr lang="en-US" dirty="0">
                <a:latin typeface="Letter-join No-Lead 8" panose="02000503000000020003" pitchFamily="50" charset="0"/>
              </a:rPr>
              <a:t>develop an understanding of computer networks by learning how devices communicate and share information.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9" name="Google Shape;69;p14"/>
          <p:cNvSpPr txBox="1"/>
          <p:nvPr/>
        </p:nvSpPr>
        <p:spPr>
          <a:xfrm>
            <a:off x="203658" y="3883124"/>
            <a:ext cx="1698985" cy="1195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Worldviews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US" dirty="0">
                <a:latin typeface="Letter-join No-Lead 8" panose="02000503000000020003" pitchFamily="50" charset="0"/>
              </a:rPr>
              <a:t>The children will learn – What makes us human? And why is water symbolic?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" name="Google Shape;70;p14"/>
          <p:cNvSpPr txBox="1"/>
          <p:nvPr/>
        </p:nvSpPr>
        <p:spPr>
          <a:xfrm>
            <a:off x="4567374" y="2233456"/>
            <a:ext cx="1893058" cy="13427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Art 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US" dirty="0">
                <a:latin typeface="Letter-join No-Lead 8" panose="02000503000000020003" pitchFamily="50" charset="0"/>
              </a:rPr>
              <a:t>The children will develop drawing skills through observation, tone, texture and proportion.</a:t>
            </a:r>
            <a:endParaRPr sz="1800" dirty="0">
              <a:solidFill>
                <a:schemeClr val="dk2"/>
              </a:solidFill>
              <a:latin typeface="Letter-join No-Lead 8" panose="02000503000000020003" pitchFamily="50" charset="0"/>
            </a:endParaRPr>
          </a:p>
        </p:txBody>
      </p:sp>
      <p:sp>
        <p:nvSpPr>
          <p:cNvPr id="71" name="Google Shape;71;p14"/>
          <p:cNvSpPr txBox="1"/>
          <p:nvPr/>
        </p:nvSpPr>
        <p:spPr>
          <a:xfrm>
            <a:off x="4685190" y="744290"/>
            <a:ext cx="2158800" cy="12918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Music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GB" dirty="0">
                <a:latin typeface="Letter-join No-Lead 8" panose="02000503000000020003" pitchFamily="50" charset="0"/>
              </a:rPr>
              <a:t>Children will develop their singing technique. Learning to keep in time and work on musical notation and rhythm.</a:t>
            </a:r>
            <a:endParaRPr dirty="0">
              <a:solidFill>
                <a:schemeClr val="dk2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3" name="Google Shape;73;p14"/>
          <p:cNvSpPr txBox="1"/>
          <p:nvPr/>
        </p:nvSpPr>
        <p:spPr>
          <a:xfrm>
            <a:off x="6731829" y="1545866"/>
            <a:ext cx="2491800" cy="30112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Home learning 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Reading- </a:t>
            </a: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at least 10 minutes daily.  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Times tables- </a:t>
            </a: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TT Rockstars daily.</a:t>
            </a:r>
          </a:p>
          <a:p>
            <a:r>
              <a:rPr lang="en-GB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English-15-</a:t>
            </a: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20 mins - given out </a:t>
            </a:r>
            <a:r>
              <a:rPr lang="en-GB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on Tuesday and due in the following Monday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Maths –</a:t>
            </a: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 15 -20mins - given out on a Tuesday and due in the following Monday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Spellings-</a:t>
            </a: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 Practise the weekly words to be tested on a Monday.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4" name="Google Shape;74;p14"/>
          <p:cNvSpPr txBox="1"/>
          <p:nvPr/>
        </p:nvSpPr>
        <p:spPr>
          <a:xfrm>
            <a:off x="416095" y="2314025"/>
            <a:ext cx="2491800" cy="11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DT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lvl="0"/>
            <a:r>
              <a:rPr lang="en-US" dirty="0">
                <a:latin typeface="Letter-join No-Lead 8" panose="02000503000000020003" pitchFamily="50" charset="0"/>
              </a:rPr>
              <a:t>The children learn about mechanical systems: Pneumatic toys and the Digital World: wearable technology.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5" name="Google Shape;75;p14"/>
          <p:cNvSpPr txBox="1"/>
          <p:nvPr/>
        </p:nvSpPr>
        <p:spPr>
          <a:xfrm>
            <a:off x="2565755" y="1066456"/>
            <a:ext cx="1893057" cy="116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PE</a:t>
            </a:r>
            <a:endParaRPr b="1" u="sng"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chemeClr val="dk1"/>
                </a:solidFill>
                <a:latin typeface="Letter-join No-Lead 8" panose="02000503000000020003" pitchFamily="50" charset="0"/>
                <a:ea typeface="Century Gothic"/>
                <a:cs typeface="Century Gothic"/>
                <a:sym typeface="Century Gothic"/>
              </a:rPr>
              <a:t>The children will be doing Fitness, Football, Yoga and Dance.</a:t>
            </a:r>
            <a:endParaRPr dirty="0">
              <a:solidFill>
                <a:schemeClr val="dk1"/>
              </a:solidFill>
              <a:latin typeface="Letter-join No-Lead 8" panose="02000503000000020003" pitchFamily="50" charset="0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" name="image1.png" descr="letterhead_Shill">
            <a:extLst>
              <a:ext uri="{FF2B5EF4-FFF2-40B4-BE49-F238E27FC236}">
                <a16:creationId xmlns:a16="http://schemas.microsoft.com/office/drawing/2014/main" id="{ABC45A1C-3703-314D-3110-89AB26EF7C99}"/>
              </a:ext>
            </a:extLst>
          </p:cNvPr>
          <p:cNvPicPr/>
          <p:nvPr/>
        </p:nvPicPr>
        <p:blipFill>
          <a:blip r:embed="rId3"/>
          <a:srcRect l="75502" t="2455" r="2036" b="85452"/>
          <a:stretch>
            <a:fillRect/>
          </a:stretch>
        </p:blipFill>
        <p:spPr>
          <a:xfrm>
            <a:off x="8422214" y="4661210"/>
            <a:ext cx="558235" cy="417762"/>
          </a:xfrm>
          <a:prstGeom prst="rect">
            <a:avLst/>
          </a:prstGeom>
          <a:ln/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F5CECD-FDD6-EC2F-DE1D-58DBD662B5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6755" y="3834399"/>
            <a:ext cx="1512140" cy="9589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976026-93CF-EDDC-180E-7223802058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57542" y="1456483"/>
            <a:ext cx="1028636" cy="94076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628C0CA-4EAB-790E-503D-5A75281F86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2236" y="2627511"/>
            <a:ext cx="1257409" cy="85351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BF30921-B4FB-31BD-78EB-710B1DACFEDA}"/>
              </a:ext>
            </a:extLst>
          </p:cNvPr>
          <p:cNvSpPr txBox="1"/>
          <p:nvPr/>
        </p:nvSpPr>
        <p:spPr>
          <a:xfrm>
            <a:off x="2121577" y="3640973"/>
            <a:ext cx="24229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Letter-join No-Lead 8" panose="02000503000000020003" pitchFamily="50" charset="0"/>
              </a:rPr>
              <a:t>French</a:t>
            </a:r>
          </a:p>
          <a:p>
            <a:r>
              <a:rPr lang="en-US" dirty="0">
                <a:latin typeface="Letter-join No-Lead 8" panose="02000503000000020003" pitchFamily="50" charset="0"/>
              </a:rPr>
              <a:t>The children practise a variety of greetings and learn how to introduce themselves.. Also use adjectives of colour and size to describe shapes.</a:t>
            </a:r>
            <a:endParaRPr lang="en-GB" dirty="0">
              <a:latin typeface="Letter-join No-Lead 8" panose="02000503000000020003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E01608-22F3-5058-F92C-E3EF903105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1308" y="71932"/>
            <a:ext cx="1181202" cy="123454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482</TotalTime>
  <Words>424</Words>
  <Application>Microsoft Office PowerPoint</Application>
  <PresentationFormat>On-screen Show (16:9)</PresentationFormat>
  <Paragraphs>55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Century Gothic</vt:lpstr>
      <vt:lpstr>Arial</vt:lpstr>
      <vt:lpstr>Letter-join No-Lead 8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Flack</dc:creator>
  <cp:lastModifiedBy>Sarah Flack</cp:lastModifiedBy>
  <cp:revision>9</cp:revision>
  <dcterms:modified xsi:type="dcterms:W3CDTF">2026-09-19T06:12:45Z</dcterms:modified>
</cp:coreProperties>
</file>