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4"/>
  </p:sldMasterIdLst>
  <p:notesMasterIdLst>
    <p:notesMasterId r:id="rId7"/>
  </p:notesMasterIdLst>
  <p:sldIdLst>
    <p:sldId id="256" r:id="rId5"/>
    <p:sldId id="257" r:id="rId6"/>
  </p:sldIdLst>
  <p:sldSz cx="9144000" cy="5143500" type="screen16x9"/>
  <p:notesSz cx="6794500" cy="9931400"/>
  <p:embeddedFontLst>
    <p:embeddedFont>
      <p:font typeface="Century Gothic" panose="020B0502020202020204" pitchFamily="34" charset="0"/>
      <p:regular r:id="rId8"/>
      <p:bold r:id="rId9"/>
      <p:italic r:id="rId10"/>
      <p:boldItalic r:id="rId11"/>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EE9676A-0130-47D9-A306-5BCDCD1FC513}" v="1" dt="2026-09-18T11:29:28.30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3" d="100"/>
          <a:sy n="103" d="100"/>
        </p:scale>
        <p:origin x="874" y="58"/>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font" Target="fonts/font1.fntdata"/><Relationship Id="rId13"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openxmlformats.org/officeDocument/2006/relationships/presProps" Target="presProps.xml"/><Relationship Id="rId17" Type="http://schemas.microsoft.com/office/2015/10/relationships/revisionInfo" Target="revisionInfo.xml"/><Relationship Id="rId2" Type="http://schemas.openxmlformats.org/officeDocument/2006/relationships/customXml" Target="../customXml/item2.xml"/><Relationship Id="rId16"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font" Target="fonts/font4.fntdata"/><Relationship Id="rId5" Type="http://schemas.openxmlformats.org/officeDocument/2006/relationships/slide" Target="slides/slide1.xml"/><Relationship Id="rId15" Type="http://schemas.openxmlformats.org/officeDocument/2006/relationships/tableStyles" Target="tableStyles.xml"/><Relationship Id="rId10" Type="http://schemas.openxmlformats.org/officeDocument/2006/relationships/font" Target="fonts/font3.fntdata"/><Relationship Id="rId4" Type="http://schemas.openxmlformats.org/officeDocument/2006/relationships/slideMaster" Target="slideMasters/slideMaster1.xml"/><Relationship Id="rId9" Type="http://schemas.openxmlformats.org/officeDocument/2006/relationships/font" Target="fonts/font2.fntdata"/><Relationship Id="rId14"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mily Winstone" userId="43f2ece3-2af6-429a-994f-a844b74d5a5c" providerId="ADAL" clId="{5E3F6F75-091C-4933-9CCE-A2C82B49A0BE}"/>
    <pc:docChg chg="modSld modNotesMaster">
      <pc:chgData name="Emily Winstone" userId="43f2ece3-2af6-429a-994f-a844b74d5a5c" providerId="ADAL" clId="{5E3F6F75-091C-4933-9CCE-A2C82B49A0BE}" dt="2026-09-18T11:29:28.304" v="0"/>
      <pc:docMkLst>
        <pc:docMk/>
      </pc:docMkLst>
      <pc:sldChg chg="modNotes">
        <pc:chgData name="Emily Winstone" userId="43f2ece3-2af6-429a-994f-a844b74d5a5c" providerId="ADAL" clId="{5E3F6F75-091C-4933-9CCE-A2C82B49A0BE}" dt="2026-09-18T11:29:28.304" v="0"/>
        <pc:sldMkLst>
          <pc:docMk/>
          <pc:sldMk cId="0" sldId="256"/>
        </pc:sldMkLst>
      </pc:sldChg>
      <pc:sldChg chg="modNotes">
        <pc:chgData name="Emily Winstone" userId="43f2ece3-2af6-429a-994f-a844b74d5a5c" providerId="ADAL" clId="{5E3F6F75-091C-4933-9CCE-A2C82B49A0BE}" dt="2026-09-18T11:29:28.304" v="0"/>
        <pc:sldMkLst>
          <pc:docMk/>
          <pc:sldMk cId="0" sldId="257"/>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87313" y="744538"/>
            <a:ext cx="6619875" cy="3724275"/>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79450" y="4717415"/>
            <a:ext cx="5435600" cy="446913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notes"/>
          <p:cNvSpPr>
            <a:spLocks noGrp="1" noRot="1" noChangeAspect="1"/>
          </p:cNvSpPr>
          <p:nvPr>
            <p:ph type="sldImg" idx="2"/>
          </p:nvPr>
        </p:nvSpPr>
        <p:spPr>
          <a:xfrm>
            <a:off x="87313" y="744538"/>
            <a:ext cx="6619875" cy="3724275"/>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p:notes"/>
          <p:cNvSpPr txBox="1">
            <a:spLocks noGrp="1"/>
          </p:cNvSpPr>
          <p:nvPr>
            <p:ph type="body" idx="1"/>
          </p:nvPr>
        </p:nvSpPr>
        <p:spPr>
          <a:xfrm>
            <a:off x="679450" y="4717415"/>
            <a:ext cx="5435600" cy="4469130"/>
          </a:xfrm>
          <a:prstGeom prst="rect">
            <a:avLst/>
          </a:prstGeom>
        </p:spPr>
        <p:txBody>
          <a:bodyPr spcFirstLastPara="1" wrap="square" lIns="91425" tIns="91425" rIns="91425" bIns="91425" anchor="t" anchorCtr="0">
            <a:noAutofit/>
          </a:bodyPr>
          <a:lstStyle/>
          <a:p>
            <a:pPr marL="82161" lvl="0" indent="0" algn="l" rtl="0">
              <a:spcBef>
                <a:spcPts val="0"/>
              </a:spcBef>
              <a:spcAft>
                <a:spcPts val="0"/>
              </a:spcAft>
              <a:buClr>
                <a:schemeClr val="dk1"/>
              </a:buClr>
              <a:buSzPts val="1100"/>
              <a:buFont typeface="Arial"/>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
        <p:cNvGrpSpPr/>
        <p:nvPr/>
      </p:nvGrpSpPr>
      <p:grpSpPr>
        <a:xfrm>
          <a:off x="0" y="0"/>
          <a:ext cx="0" cy="0"/>
          <a:chOff x="0" y="0"/>
          <a:chExt cx="0" cy="0"/>
        </a:xfrm>
      </p:grpSpPr>
      <p:sp>
        <p:nvSpPr>
          <p:cNvPr id="64" name="Google Shape;64;g2987c0d0075_0_5:notes"/>
          <p:cNvSpPr>
            <a:spLocks noGrp="1" noRot="1" noChangeAspect="1"/>
          </p:cNvSpPr>
          <p:nvPr>
            <p:ph type="sldImg" idx="2"/>
          </p:nvPr>
        </p:nvSpPr>
        <p:spPr>
          <a:xfrm>
            <a:off x="87313" y="744538"/>
            <a:ext cx="6619875" cy="3724275"/>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5" name="Google Shape;65;g2987c0d0075_0_5:notes"/>
          <p:cNvSpPr txBox="1">
            <a:spLocks noGrp="1"/>
          </p:cNvSpPr>
          <p:nvPr>
            <p:ph type="body" idx="1"/>
          </p:nvPr>
        </p:nvSpPr>
        <p:spPr>
          <a:xfrm>
            <a:off x="679450" y="4717415"/>
            <a:ext cx="5435600" cy="4469130"/>
          </a:xfrm>
          <a:prstGeom prst="rect">
            <a:avLst/>
          </a:prstGeom>
        </p:spPr>
        <p:txBody>
          <a:bodyPr spcFirstLastPara="1" wrap="square" lIns="91425" tIns="91425" rIns="91425" bIns="91425" anchor="t" anchorCtr="0">
            <a:noAutofit/>
          </a:bodyPr>
          <a:lstStyle/>
          <a:p>
            <a:pPr marL="80338" marR="331687" lvl="0" indent="-8271" algn="l" rtl="0">
              <a:lnSpc>
                <a:spcPct val="95183"/>
              </a:lnSpc>
              <a:spcBef>
                <a:spcPts val="38"/>
              </a:spcBef>
              <a:spcAft>
                <a:spcPts val="0"/>
              </a:spcAft>
              <a:buClr>
                <a:schemeClr val="dk1"/>
              </a:buClr>
              <a:buSzPts val="1100"/>
              <a:buFont typeface="Arial"/>
              <a:buNone/>
            </a:pPr>
            <a:endParaRPr sz="900">
              <a:solidFill>
                <a:srgbClr val="FF00FF"/>
              </a:solidFil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SzPts val="18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accent6">
            <a:lumMod val="40000"/>
            <a:lumOff val="60000"/>
          </a:schemeClr>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0"/>
              </a:spcBef>
              <a:spcAft>
                <a:spcPts val="0"/>
              </a:spcAft>
              <a:buClr>
                <a:schemeClr val="dk2"/>
              </a:buClr>
              <a:buSzPts val="1400"/>
              <a:buChar char="○"/>
              <a:defRPr>
                <a:solidFill>
                  <a:schemeClr val="dk2"/>
                </a:solidFill>
              </a:defRPr>
            </a:lvl2pPr>
            <a:lvl3pPr marL="1371600" lvl="2" indent="-317500">
              <a:lnSpc>
                <a:spcPct val="115000"/>
              </a:lnSpc>
              <a:spcBef>
                <a:spcPts val="0"/>
              </a:spcBef>
              <a:spcAft>
                <a:spcPts val="0"/>
              </a:spcAft>
              <a:buClr>
                <a:schemeClr val="dk2"/>
              </a:buClr>
              <a:buSzPts val="1400"/>
              <a:buChar char="■"/>
              <a:defRPr>
                <a:solidFill>
                  <a:schemeClr val="dk2"/>
                </a:solidFill>
              </a:defRPr>
            </a:lvl3pPr>
            <a:lvl4pPr marL="1828800" lvl="3" indent="-317500">
              <a:lnSpc>
                <a:spcPct val="115000"/>
              </a:lnSpc>
              <a:spcBef>
                <a:spcPts val="0"/>
              </a:spcBef>
              <a:spcAft>
                <a:spcPts val="0"/>
              </a:spcAft>
              <a:buClr>
                <a:schemeClr val="dk2"/>
              </a:buClr>
              <a:buSzPts val="1400"/>
              <a:buChar char="●"/>
              <a:defRPr>
                <a:solidFill>
                  <a:schemeClr val="dk2"/>
                </a:solidFill>
              </a:defRPr>
            </a:lvl4pPr>
            <a:lvl5pPr marL="2286000" lvl="4" indent="-317500">
              <a:lnSpc>
                <a:spcPct val="115000"/>
              </a:lnSpc>
              <a:spcBef>
                <a:spcPts val="0"/>
              </a:spcBef>
              <a:spcAft>
                <a:spcPts val="0"/>
              </a:spcAft>
              <a:buClr>
                <a:schemeClr val="dk2"/>
              </a:buClr>
              <a:buSzPts val="1400"/>
              <a:buChar char="○"/>
              <a:defRPr>
                <a:solidFill>
                  <a:schemeClr val="dk2"/>
                </a:solidFill>
              </a:defRPr>
            </a:lvl5pPr>
            <a:lvl6pPr marL="2743200" lvl="5" indent="-317500">
              <a:lnSpc>
                <a:spcPct val="115000"/>
              </a:lnSpc>
              <a:spcBef>
                <a:spcPts val="0"/>
              </a:spcBef>
              <a:spcAft>
                <a:spcPts val="0"/>
              </a:spcAft>
              <a:buClr>
                <a:schemeClr val="dk2"/>
              </a:buClr>
              <a:buSzPts val="1400"/>
              <a:buChar char="■"/>
              <a:defRPr>
                <a:solidFill>
                  <a:schemeClr val="dk2"/>
                </a:solidFill>
              </a:defRPr>
            </a:lvl6pPr>
            <a:lvl7pPr marL="3200400" lvl="6" indent="-317500">
              <a:lnSpc>
                <a:spcPct val="115000"/>
              </a:lnSpc>
              <a:spcBef>
                <a:spcPts val="0"/>
              </a:spcBef>
              <a:spcAft>
                <a:spcPts val="0"/>
              </a:spcAft>
              <a:buClr>
                <a:schemeClr val="dk2"/>
              </a:buClr>
              <a:buSzPts val="1400"/>
              <a:buChar char="●"/>
              <a:defRPr>
                <a:solidFill>
                  <a:schemeClr val="dk2"/>
                </a:solidFill>
              </a:defRPr>
            </a:lvl7pPr>
            <a:lvl8pPr marL="3657600" lvl="7" indent="-317500">
              <a:lnSpc>
                <a:spcPct val="115000"/>
              </a:lnSpc>
              <a:spcBef>
                <a:spcPts val="0"/>
              </a:spcBef>
              <a:spcAft>
                <a:spcPts val="0"/>
              </a:spcAft>
              <a:buClr>
                <a:schemeClr val="dk2"/>
              </a:buClr>
              <a:buSzPts val="1400"/>
              <a:buChar char="○"/>
              <a:defRPr>
                <a:solidFill>
                  <a:schemeClr val="dk2"/>
                </a:solidFill>
              </a:defRPr>
            </a:lvl8pPr>
            <a:lvl9pPr marL="4114800" lvl="8" indent="-317500">
              <a:lnSpc>
                <a:spcPct val="115000"/>
              </a:lnSpc>
              <a:spcBef>
                <a:spcPts val="0"/>
              </a:spcBef>
              <a:spcAft>
                <a:spcPts val="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hiteroseeducation.com/parent-pupil-resources/math" TargetMode="External"/><Relationship Id="rId2" Type="http://schemas.openxmlformats.org/officeDocument/2006/relationships/notesSlide" Target="../notesSlides/notesSlide1.xml"/><Relationship Id="rId1" Type="http://schemas.openxmlformats.org/officeDocument/2006/relationships/slideLayout" Target="../slideLayouts/slideLayout11.xml"/><Relationship Id="rId6" Type="http://schemas.openxmlformats.org/officeDocument/2006/relationships/image" Target="../media/image3.png"/><Relationship Id="rId5" Type="http://schemas.openxmlformats.org/officeDocument/2006/relationships/image" Target="../media/image2.jpe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1.xml"/><Relationship Id="rId5" Type="http://schemas.openxmlformats.org/officeDocument/2006/relationships/image" Target="../media/image5.jpeg"/><Relationship Id="rId4" Type="http://schemas.openxmlformats.org/officeDocument/2006/relationships/image" Target="../media/image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sp>
        <p:nvSpPr>
          <p:cNvPr id="54" name="Google Shape;54;p13"/>
          <p:cNvSpPr txBox="1"/>
          <p:nvPr/>
        </p:nvSpPr>
        <p:spPr>
          <a:xfrm>
            <a:off x="2763272" y="1793266"/>
            <a:ext cx="2211900" cy="1090827"/>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endParaRPr sz="1800" dirty="0">
              <a:solidFill>
                <a:schemeClr val="dk1"/>
              </a:solidFill>
              <a:latin typeface="Century Gothic"/>
              <a:ea typeface="Century Gothic"/>
              <a:cs typeface="Century Gothic"/>
              <a:sym typeface="Century Gothic"/>
            </a:endParaRPr>
          </a:p>
          <a:p>
            <a:pPr marL="0" lvl="0" indent="0" algn="ctr">
              <a:spcBef>
                <a:spcPts val="0"/>
              </a:spcBef>
              <a:spcAft>
                <a:spcPts val="0"/>
              </a:spcAft>
              <a:buNone/>
            </a:pPr>
            <a:r>
              <a:rPr lang="en-GB" sz="1800" b="1" dirty="0">
                <a:solidFill>
                  <a:schemeClr val="dk1"/>
                </a:solidFill>
                <a:latin typeface="Century Gothic"/>
                <a:sym typeface="Century Gothic"/>
              </a:rPr>
              <a:t>Hedgehogs Class</a:t>
            </a:r>
          </a:p>
          <a:p>
            <a:pPr marL="0" lvl="0" indent="0" algn="ctr">
              <a:spcBef>
                <a:spcPts val="0"/>
              </a:spcBef>
              <a:spcAft>
                <a:spcPts val="0"/>
              </a:spcAft>
              <a:buNone/>
            </a:pPr>
            <a:r>
              <a:rPr lang="en-GB" sz="1800" b="1" dirty="0">
                <a:solidFill>
                  <a:schemeClr val="dk1"/>
                </a:solidFill>
                <a:latin typeface="Century Gothic"/>
                <a:ea typeface="Century Gothic"/>
                <a:cs typeface="Century Gothic"/>
                <a:sym typeface="Century Gothic"/>
              </a:rPr>
              <a:t>Reception</a:t>
            </a:r>
            <a:endParaRPr sz="1800" dirty="0">
              <a:solidFill>
                <a:schemeClr val="dk1"/>
              </a:solidFill>
              <a:latin typeface="Century Gothic"/>
              <a:ea typeface="Century Gothic"/>
              <a:cs typeface="Century Gothic"/>
              <a:sym typeface="Century Gothic"/>
            </a:endParaRPr>
          </a:p>
        </p:txBody>
      </p:sp>
      <p:sp>
        <p:nvSpPr>
          <p:cNvPr id="56" name="Google Shape;56;p13"/>
          <p:cNvSpPr txBox="1"/>
          <p:nvPr/>
        </p:nvSpPr>
        <p:spPr>
          <a:xfrm>
            <a:off x="5712022" y="133249"/>
            <a:ext cx="3288354" cy="2086075"/>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b="1" u="sng" dirty="0">
                <a:solidFill>
                  <a:schemeClr val="dk1"/>
                </a:solidFill>
                <a:latin typeface="Century Gothic" panose="020B0502020202020204" pitchFamily="34" charset="0"/>
                <a:ea typeface="Century Gothic"/>
                <a:cs typeface="Century Gothic"/>
                <a:sym typeface="Century Gothic"/>
              </a:rPr>
              <a:t>Geography</a:t>
            </a:r>
          </a:p>
          <a:p>
            <a:pPr marL="0" lvl="0" indent="0" algn="l" rtl="0">
              <a:spcBef>
                <a:spcPts val="0"/>
              </a:spcBef>
              <a:spcAft>
                <a:spcPts val="0"/>
              </a:spcAft>
              <a:buNone/>
            </a:pPr>
            <a:r>
              <a:rPr lang="en-US" dirty="0">
                <a:solidFill>
                  <a:schemeClr val="dk1"/>
                </a:solidFill>
                <a:latin typeface="Century Gothic" panose="020B0502020202020204" pitchFamily="34" charset="0"/>
                <a:ea typeface="Century Gothic"/>
                <a:cs typeface="Century Gothic"/>
                <a:sym typeface="Century Gothic"/>
              </a:rPr>
              <a:t>In Geography, we are learning about our local area and how to use maps. We will identify physical and human features, use simple directions, </a:t>
            </a:r>
            <a:r>
              <a:rPr lang="en-US" dirty="0" err="1">
                <a:solidFill>
                  <a:schemeClr val="dk1"/>
                </a:solidFill>
                <a:latin typeface="Century Gothic" panose="020B0502020202020204" pitchFamily="34" charset="0"/>
                <a:ea typeface="Century Gothic"/>
                <a:cs typeface="Century Gothic"/>
                <a:sym typeface="Century Gothic"/>
              </a:rPr>
              <a:t>recognise</a:t>
            </a:r>
            <a:r>
              <a:rPr lang="en-US" dirty="0">
                <a:solidFill>
                  <a:schemeClr val="dk1"/>
                </a:solidFill>
                <a:latin typeface="Century Gothic" panose="020B0502020202020204" pitchFamily="34" charset="0"/>
                <a:ea typeface="Century Gothic"/>
                <a:cs typeface="Century Gothic"/>
                <a:sym typeface="Century Gothic"/>
              </a:rPr>
              <a:t> landmarks from photographs, and create our own maps of the school and local area.</a:t>
            </a:r>
            <a:endParaRPr dirty="0">
              <a:solidFill>
                <a:schemeClr val="dk1"/>
              </a:solidFill>
              <a:latin typeface="Century Gothic" panose="020B0502020202020204" pitchFamily="34" charset="0"/>
              <a:ea typeface="Century Gothic"/>
              <a:cs typeface="Century Gothic"/>
              <a:sym typeface="Century Gothic"/>
            </a:endParaRPr>
          </a:p>
        </p:txBody>
      </p:sp>
      <p:sp>
        <p:nvSpPr>
          <p:cNvPr id="57" name="Google Shape;57;p13"/>
          <p:cNvSpPr txBox="1"/>
          <p:nvPr/>
        </p:nvSpPr>
        <p:spPr>
          <a:xfrm>
            <a:off x="294430" y="3286897"/>
            <a:ext cx="3277800" cy="1583988"/>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b="1" u="sng" dirty="0">
                <a:solidFill>
                  <a:schemeClr val="dk1"/>
                </a:solidFill>
                <a:latin typeface="Century Gothic"/>
                <a:ea typeface="Century Gothic"/>
                <a:cs typeface="Century Gothic"/>
                <a:sym typeface="Century Gothic"/>
              </a:rPr>
              <a:t>Science </a:t>
            </a:r>
            <a:endParaRPr b="1" u="sng" dirty="0">
              <a:solidFill>
                <a:schemeClr val="dk1"/>
              </a:solidFill>
              <a:latin typeface="Century Gothic"/>
              <a:ea typeface="Century Gothic"/>
              <a:cs typeface="Century Gothic"/>
              <a:sym typeface="Century Gothic"/>
            </a:endParaRPr>
          </a:p>
          <a:p>
            <a:pPr marL="0" lvl="0" indent="0" algn="l" rtl="0">
              <a:spcBef>
                <a:spcPts val="0"/>
              </a:spcBef>
              <a:spcAft>
                <a:spcPts val="0"/>
              </a:spcAft>
              <a:buNone/>
            </a:pPr>
            <a:r>
              <a:rPr lang="en-US" dirty="0">
                <a:solidFill>
                  <a:schemeClr val="dk1"/>
                </a:solidFill>
                <a:latin typeface="Century Gothic"/>
                <a:ea typeface="Century Gothic"/>
                <a:cs typeface="Century Gothic"/>
                <a:sym typeface="Century Gothic"/>
              </a:rPr>
              <a:t>The children will have two units in the Autumn Term. Introduction to plants and Seasonal changes.</a:t>
            </a:r>
            <a:endParaRPr lang="en-US" sz="1800" dirty="0">
              <a:solidFill>
                <a:schemeClr val="dk2"/>
              </a:solidFill>
            </a:endParaRPr>
          </a:p>
        </p:txBody>
      </p:sp>
      <p:sp>
        <p:nvSpPr>
          <p:cNvPr id="58" name="Google Shape;58;p13"/>
          <p:cNvSpPr txBox="1"/>
          <p:nvPr/>
        </p:nvSpPr>
        <p:spPr>
          <a:xfrm>
            <a:off x="5319184" y="2884093"/>
            <a:ext cx="3729388" cy="2665974"/>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b="1" u="sng" dirty="0">
                <a:solidFill>
                  <a:schemeClr val="dk1"/>
                </a:solidFill>
                <a:latin typeface="Century Gothic"/>
                <a:ea typeface="Century Gothic"/>
                <a:cs typeface="Century Gothic"/>
                <a:sym typeface="Century Gothic"/>
              </a:rPr>
              <a:t>English </a:t>
            </a:r>
            <a:endParaRPr b="1" u="sng" dirty="0">
              <a:solidFill>
                <a:schemeClr val="dk1"/>
              </a:solidFill>
              <a:latin typeface="Century Gothic"/>
              <a:ea typeface="Century Gothic"/>
              <a:cs typeface="Century Gothic"/>
              <a:sym typeface="Century Gothic"/>
            </a:endParaRPr>
          </a:p>
          <a:p>
            <a:pPr marL="0" lvl="0" indent="0" algn="l" rtl="0">
              <a:spcBef>
                <a:spcPts val="0"/>
              </a:spcBef>
              <a:spcAft>
                <a:spcPts val="0"/>
              </a:spcAft>
              <a:buNone/>
            </a:pPr>
            <a:r>
              <a:rPr lang="en-GB" dirty="0">
                <a:solidFill>
                  <a:schemeClr val="dk1"/>
                </a:solidFill>
                <a:latin typeface="Century Gothic" panose="020B0502020202020204" pitchFamily="34" charset="0"/>
                <a:ea typeface="Century Gothic"/>
                <a:cs typeface="Century Gothic"/>
                <a:sym typeface="Century Gothic"/>
              </a:rPr>
              <a:t>In writing, we will be writing mini books all about ourselves and about special people. We will learn how to use phonics knowledge to write words and use finger spaces and capital letters.</a:t>
            </a:r>
          </a:p>
        </p:txBody>
      </p:sp>
      <p:sp>
        <p:nvSpPr>
          <p:cNvPr id="59" name="Google Shape;59;p13"/>
          <p:cNvSpPr txBox="1"/>
          <p:nvPr/>
        </p:nvSpPr>
        <p:spPr>
          <a:xfrm>
            <a:off x="2419260" y="71145"/>
            <a:ext cx="2948749" cy="1962607"/>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b="1" u="sng" dirty="0">
                <a:solidFill>
                  <a:schemeClr val="dk1"/>
                </a:solidFill>
                <a:latin typeface="Century Gothic"/>
                <a:ea typeface="Century Gothic"/>
                <a:cs typeface="Century Gothic"/>
                <a:sym typeface="Century Gothic"/>
              </a:rPr>
              <a:t>Maths</a:t>
            </a:r>
          </a:p>
          <a:p>
            <a:pPr marL="0" lvl="0" indent="0" algn="l" rtl="0">
              <a:spcBef>
                <a:spcPts val="0"/>
              </a:spcBef>
              <a:spcAft>
                <a:spcPts val="0"/>
              </a:spcAft>
              <a:buNone/>
            </a:pPr>
            <a:r>
              <a:rPr lang="en-GB" b="1" u="sng" dirty="0">
                <a:solidFill>
                  <a:schemeClr val="dk1"/>
                </a:solidFill>
                <a:latin typeface="Century Gothic"/>
                <a:ea typeface="Century Gothic"/>
                <a:cs typeface="Century Gothic"/>
                <a:sym typeface="Century Gothic"/>
              </a:rPr>
              <a:t> </a:t>
            </a:r>
            <a:r>
              <a:rPr lang="en-GB" dirty="0"/>
              <a:t>The children will be learning about place value, addition and subtraction, and shape.</a:t>
            </a:r>
            <a:endParaRPr b="1" u="sng" dirty="0">
              <a:solidFill>
                <a:schemeClr val="dk1"/>
              </a:solidFill>
              <a:latin typeface="Century Gothic"/>
              <a:ea typeface="Century Gothic"/>
              <a:cs typeface="Century Gothic"/>
              <a:sym typeface="Century Gothic"/>
            </a:endParaRPr>
          </a:p>
          <a:p>
            <a:pPr marL="0" lvl="0" indent="0" algn="l" rtl="0">
              <a:spcBef>
                <a:spcPts val="0"/>
              </a:spcBef>
              <a:spcAft>
                <a:spcPts val="0"/>
              </a:spcAft>
              <a:buNone/>
            </a:pPr>
            <a:r>
              <a:rPr lang="en-GB" u="sng" dirty="0">
                <a:solidFill>
                  <a:schemeClr val="dk1"/>
                </a:solidFill>
                <a:latin typeface="Century Gothic"/>
                <a:ea typeface="Century Gothic"/>
                <a:cs typeface="Century Gothic"/>
                <a:sym typeface="Century Gothic"/>
                <a:hlinkClick r:id="rId3">
                  <a:extLst>
                    <a:ext uri="{A12FA001-AC4F-418D-AE19-62706E023703}">
                      <ahyp:hlinkClr xmlns:ahyp="http://schemas.microsoft.com/office/drawing/2018/hyperlinkcolor" val="tx"/>
                    </a:ext>
                  </a:extLst>
                </a:hlinkClick>
              </a:rPr>
              <a:t>https://whiteroseeducation.com/parent-pupil-resources/math</a:t>
            </a:r>
            <a:r>
              <a:rPr lang="en-GB" dirty="0">
                <a:solidFill>
                  <a:schemeClr val="dk1"/>
                </a:solidFill>
                <a:latin typeface="Century Gothic"/>
                <a:ea typeface="Century Gothic"/>
                <a:cs typeface="Century Gothic"/>
                <a:sym typeface="Century Gothic"/>
              </a:rPr>
              <a:t>s  </a:t>
            </a:r>
            <a:endParaRPr dirty="0">
              <a:solidFill>
                <a:schemeClr val="dk1"/>
              </a:solidFill>
              <a:latin typeface="Century Gothic"/>
              <a:ea typeface="Century Gothic"/>
              <a:cs typeface="Century Gothic"/>
              <a:sym typeface="Century Gothic"/>
            </a:endParaRPr>
          </a:p>
        </p:txBody>
      </p:sp>
      <p:pic>
        <p:nvPicPr>
          <p:cNvPr id="2" name="image1.png" descr="letterhead_Shill">
            <a:extLst>
              <a:ext uri="{FF2B5EF4-FFF2-40B4-BE49-F238E27FC236}">
                <a16:creationId xmlns:a16="http://schemas.microsoft.com/office/drawing/2014/main" id="{CE6A6A40-3BFA-4CD5-58AA-0E6DF976121D}"/>
              </a:ext>
            </a:extLst>
          </p:cNvPr>
          <p:cNvPicPr/>
          <p:nvPr/>
        </p:nvPicPr>
        <p:blipFill>
          <a:blip r:embed="rId4"/>
          <a:srcRect l="75502" t="2455" r="2036" b="85452"/>
          <a:stretch>
            <a:fillRect/>
          </a:stretch>
        </p:blipFill>
        <p:spPr>
          <a:xfrm>
            <a:off x="8238768" y="4451281"/>
            <a:ext cx="742950" cy="521335"/>
          </a:xfrm>
          <a:prstGeom prst="rect">
            <a:avLst/>
          </a:prstGeom>
          <a:ln/>
        </p:spPr>
      </p:pic>
      <p:pic>
        <p:nvPicPr>
          <p:cNvPr id="3" name="Picture 2" descr="Healthy Plant Stock Photos, Images and Backgrounds for Free Download">
            <a:extLst>
              <a:ext uri="{FF2B5EF4-FFF2-40B4-BE49-F238E27FC236}">
                <a16:creationId xmlns:a16="http://schemas.microsoft.com/office/drawing/2014/main" id="{D10A44BA-AAB7-5C35-54A1-4D52D0AD994F}"/>
              </a:ext>
            </a:extLst>
          </p:cNvPr>
          <p:cNvPicPr>
            <a:picLocks noChangeAspect="1"/>
          </p:cNvPicPr>
          <p:nvPr/>
        </p:nvPicPr>
        <p:blipFill>
          <a:blip r:embed="rId5"/>
          <a:stretch>
            <a:fillRect/>
          </a:stretch>
        </p:blipFill>
        <p:spPr>
          <a:xfrm>
            <a:off x="570229" y="210648"/>
            <a:ext cx="1573673" cy="2810130"/>
          </a:xfrm>
          <a:prstGeom prst="rect">
            <a:avLst/>
          </a:prstGeom>
        </p:spPr>
      </p:pic>
      <p:pic>
        <p:nvPicPr>
          <p:cNvPr id="4" name="Picture 3" descr="Someone Just Like You">
            <a:extLst>
              <a:ext uri="{FF2B5EF4-FFF2-40B4-BE49-F238E27FC236}">
                <a16:creationId xmlns:a16="http://schemas.microsoft.com/office/drawing/2014/main" id="{F836C7FA-CAC4-1471-1CE5-966C989FF7AD}"/>
              </a:ext>
            </a:extLst>
          </p:cNvPr>
          <p:cNvPicPr>
            <a:picLocks noChangeAspect="1"/>
          </p:cNvPicPr>
          <p:nvPr/>
        </p:nvPicPr>
        <p:blipFill>
          <a:blip r:embed="rId6"/>
          <a:stretch>
            <a:fillRect/>
          </a:stretch>
        </p:blipFill>
        <p:spPr>
          <a:xfrm>
            <a:off x="3471746" y="3020778"/>
            <a:ext cx="1330465" cy="1772114"/>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66"/>
        <p:cNvGrpSpPr/>
        <p:nvPr/>
      </p:nvGrpSpPr>
      <p:grpSpPr>
        <a:xfrm>
          <a:off x="0" y="0"/>
          <a:ext cx="0" cy="0"/>
          <a:chOff x="0" y="0"/>
          <a:chExt cx="0" cy="0"/>
        </a:xfrm>
      </p:grpSpPr>
      <p:sp>
        <p:nvSpPr>
          <p:cNvPr id="67" name="Google Shape;67;p14"/>
          <p:cNvSpPr txBox="1"/>
          <p:nvPr/>
        </p:nvSpPr>
        <p:spPr>
          <a:xfrm>
            <a:off x="171588" y="103295"/>
            <a:ext cx="2158800" cy="3396662"/>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b="1" u="sng" dirty="0">
                <a:solidFill>
                  <a:schemeClr val="dk1"/>
                </a:solidFill>
                <a:latin typeface="Century Gothic"/>
                <a:ea typeface="Century Gothic"/>
                <a:cs typeface="Century Gothic"/>
                <a:sym typeface="Century Gothic"/>
              </a:rPr>
              <a:t>PSHE </a:t>
            </a:r>
            <a:endParaRPr b="1" u="sng" dirty="0">
              <a:solidFill>
                <a:schemeClr val="dk1"/>
              </a:solidFill>
              <a:latin typeface="Century Gothic"/>
              <a:ea typeface="Century Gothic"/>
              <a:cs typeface="Century Gothic"/>
              <a:sym typeface="Century Gothic"/>
            </a:endParaRPr>
          </a:p>
          <a:p>
            <a:pPr marL="0" lvl="0" indent="0" algn="l" rtl="0">
              <a:spcBef>
                <a:spcPts val="0"/>
              </a:spcBef>
              <a:spcAft>
                <a:spcPts val="0"/>
              </a:spcAft>
              <a:buNone/>
            </a:pPr>
            <a:r>
              <a:rPr lang="en-GB" dirty="0">
                <a:solidFill>
                  <a:schemeClr val="dk1"/>
                </a:solidFill>
                <a:latin typeface="Century Gothic"/>
                <a:ea typeface="Century Gothic"/>
                <a:cs typeface="Century Gothic"/>
                <a:sym typeface="Century Gothic"/>
              </a:rPr>
              <a:t>The children will be looking at two units: </a:t>
            </a:r>
          </a:p>
          <a:p>
            <a:pPr marL="0" lvl="0" indent="0" algn="l" rtl="0">
              <a:spcBef>
                <a:spcPts val="0"/>
              </a:spcBef>
              <a:spcAft>
                <a:spcPts val="0"/>
              </a:spcAft>
              <a:buNone/>
            </a:pPr>
            <a:r>
              <a:rPr lang="en-GB" dirty="0">
                <a:solidFill>
                  <a:schemeClr val="dk1"/>
                </a:solidFill>
                <a:latin typeface="Century Gothic"/>
                <a:ea typeface="Century Gothic"/>
                <a:cs typeface="Century Gothic"/>
                <a:sym typeface="Century Gothic"/>
              </a:rPr>
              <a:t>Me and my relationships</a:t>
            </a:r>
          </a:p>
          <a:p>
            <a:pPr marL="0" lvl="0" indent="0" algn="l" rtl="0">
              <a:spcBef>
                <a:spcPts val="0"/>
              </a:spcBef>
              <a:spcAft>
                <a:spcPts val="0"/>
              </a:spcAft>
              <a:buNone/>
            </a:pPr>
            <a:r>
              <a:rPr lang="en-GB" dirty="0">
                <a:solidFill>
                  <a:schemeClr val="dk1"/>
                </a:solidFill>
                <a:latin typeface="Century Gothic"/>
                <a:ea typeface="Century Gothic"/>
                <a:cs typeface="Century Gothic"/>
                <a:sym typeface="Century Gothic"/>
              </a:rPr>
              <a:t>Valuing difference.  </a:t>
            </a:r>
            <a:endParaRPr dirty="0">
              <a:solidFill>
                <a:schemeClr val="dk1"/>
              </a:solidFill>
              <a:latin typeface="Century Gothic"/>
              <a:ea typeface="Century Gothic"/>
              <a:cs typeface="Century Gothic"/>
              <a:sym typeface="Century Gothic"/>
            </a:endParaRPr>
          </a:p>
        </p:txBody>
      </p:sp>
      <p:sp>
        <p:nvSpPr>
          <p:cNvPr id="68" name="Google Shape;68;p14"/>
          <p:cNvSpPr txBox="1"/>
          <p:nvPr/>
        </p:nvSpPr>
        <p:spPr>
          <a:xfrm>
            <a:off x="2080200" y="164369"/>
            <a:ext cx="2491800" cy="1385414"/>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b="1" u="sng" dirty="0">
                <a:solidFill>
                  <a:schemeClr val="dk1"/>
                </a:solidFill>
                <a:latin typeface="Century Gothic"/>
                <a:ea typeface="Century Gothic"/>
                <a:cs typeface="Century Gothic"/>
                <a:sym typeface="Century Gothic"/>
              </a:rPr>
              <a:t>Computing </a:t>
            </a:r>
            <a:endParaRPr b="1" u="sng" dirty="0">
              <a:solidFill>
                <a:schemeClr val="dk1"/>
              </a:solidFill>
              <a:latin typeface="Century Gothic"/>
              <a:ea typeface="Century Gothic"/>
              <a:cs typeface="Century Gothic"/>
              <a:sym typeface="Century Gothic"/>
            </a:endParaRPr>
          </a:p>
          <a:p>
            <a:pPr marL="0" lvl="0" indent="0" algn="l" rtl="0">
              <a:spcBef>
                <a:spcPts val="0"/>
              </a:spcBef>
              <a:spcAft>
                <a:spcPts val="0"/>
              </a:spcAft>
              <a:buNone/>
            </a:pPr>
            <a:r>
              <a:rPr lang="en-US" dirty="0">
                <a:solidFill>
                  <a:schemeClr val="dk1"/>
                </a:solidFill>
                <a:latin typeface="Century Gothic"/>
                <a:ea typeface="Century Gothic"/>
                <a:cs typeface="Century Gothic"/>
                <a:sym typeface="Century Gothic"/>
              </a:rPr>
              <a:t>The children will learn how to use computers including logging in, using programs and saving work. </a:t>
            </a:r>
          </a:p>
          <a:p>
            <a:pPr marL="0" lvl="0" indent="0" algn="l" rtl="0">
              <a:spcBef>
                <a:spcPts val="0"/>
              </a:spcBef>
              <a:spcAft>
                <a:spcPts val="0"/>
              </a:spcAft>
              <a:buNone/>
            </a:pPr>
            <a:endParaRPr dirty="0">
              <a:solidFill>
                <a:schemeClr val="dk1"/>
              </a:solidFill>
              <a:latin typeface="Century Gothic"/>
              <a:ea typeface="Century Gothic"/>
              <a:cs typeface="Century Gothic"/>
              <a:sym typeface="Century Gothic"/>
            </a:endParaRPr>
          </a:p>
        </p:txBody>
      </p:sp>
      <p:sp>
        <p:nvSpPr>
          <p:cNvPr id="69" name="Google Shape;69;p14"/>
          <p:cNvSpPr txBox="1"/>
          <p:nvPr/>
        </p:nvSpPr>
        <p:spPr>
          <a:xfrm>
            <a:off x="4653159" y="3470008"/>
            <a:ext cx="3655576" cy="1488575"/>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b="1" u="sng" dirty="0">
                <a:solidFill>
                  <a:schemeClr val="dk1"/>
                </a:solidFill>
                <a:latin typeface="Century Gothic"/>
                <a:ea typeface="Century Gothic"/>
                <a:cs typeface="Century Gothic"/>
                <a:sym typeface="Century Gothic"/>
              </a:rPr>
              <a:t>RE</a:t>
            </a:r>
            <a:endParaRPr b="1" u="sng" dirty="0">
              <a:solidFill>
                <a:schemeClr val="dk1"/>
              </a:solidFill>
              <a:latin typeface="Century Gothic"/>
              <a:ea typeface="Century Gothic"/>
              <a:cs typeface="Century Gothic"/>
              <a:sym typeface="Century Gothic"/>
            </a:endParaRPr>
          </a:p>
          <a:p>
            <a:pPr marL="0" lvl="0" indent="0" algn="l" rtl="0">
              <a:spcBef>
                <a:spcPts val="0"/>
              </a:spcBef>
              <a:spcAft>
                <a:spcPts val="0"/>
              </a:spcAft>
              <a:buNone/>
            </a:pPr>
            <a:r>
              <a:rPr lang="en-GB" dirty="0">
                <a:solidFill>
                  <a:schemeClr val="dk1"/>
                </a:solidFill>
                <a:latin typeface="Century Gothic" panose="020B0502020202020204" pitchFamily="34" charset="0"/>
                <a:ea typeface="Century Gothic"/>
                <a:cs typeface="Century Gothic"/>
                <a:sym typeface="Century Gothic"/>
              </a:rPr>
              <a:t>The children will have two units in the Autumn Term:</a:t>
            </a:r>
          </a:p>
          <a:p>
            <a:pPr marL="0" lvl="0" indent="0" algn="l" rtl="0">
              <a:spcBef>
                <a:spcPts val="0"/>
              </a:spcBef>
              <a:spcAft>
                <a:spcPts val="0"/>
              </a:spcAft>
              <a:buNone/>
            </a:pPr>
            <a:r>
              <a:rPr lang="en-GB" dirty="0">
                <a:solidFill>
                  <a:schemeClr val="dk1"/>
                </a:solidFill>
                <a:latin typeface="Century Gothic" panose="020B0502020202020204" pitchFamily="34" charset="0"/>
                <a:ea typeface="Century Gothic"/>
                <a:cs typeface="Century Gothic"/>
                <a:sym typeface="Century Gothic"/>
              </a:rPr>
              <a:t>What do some people believe God looks like?</a:t>
            </a:r>
          </a:p>
          <a:p>
            <a:pPr marL="0" lvl="0" indent="0" algn="l" rtl="0">
              <a:spcBef>
                <a:spcPts val="0"/>
              </a:spcBef>
              <a:spcAft>
                <a:spcPts val="0"/>
              </a:spcAft>
              <a:buNone/>
            </a:pPr>
            <a:r>
              <a:rPr lang="en-GB" dirty="0">
                <a:solidFill>
                  <a:schemeClr val="dk1"/>
                </a:solidFill>
                <a:latin typeface="Century Gothic" panose="020B0502020202020204" pitchFamily="34" charset="0"/>
                <a:ea typeface="Century Gothic"/>
                <a:cs typeface="Century Gothic"/>
                <a:sym typeface="Century Gothic"/>
              </a:rPr>
              <a:t>How did the world begin? </a:t>
            </a:r>
            <a:endParaRPr dirty="0">
              <a:solidFill>
                <a:schemeClr val="dk1"/>
              </a:solidFill>
              <a:latin typeface="Century Gothic" panose="020B0502020202020204" pitchFamily="34" charset="0"/>
              <a:ea typeface="Century Gothic"/>
              <a:cs typeface="Century Gothic"/>
              <a:sym typeface="Century Gothic"/>
            </a:endParaRPr>
          </a:p>
        </p:txBody>
      </p:sp>
      <p:sp>
        <p:nvSpPr>
          <p:cNvPr id="70" name="Google Shape;70;p14"/>
          <p:cNvSpPr txBox="1"/>
          <p:nvPr/>
        </p:nvSpPr>
        <p:spPr>
          <a:xfrm>
            <a:off x="5628553" y="112442"/>
            <a:ext cx="3655576" cy="1271307"/>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b="1" u="sng" dirty="0">
                <a:latin typeface="Century Gothic" panose="020B0502020202020204" pitchFamily="34" charset="0"/>
              </a:rPr>
              <a:t>Art</a:t>
            </a:r>
          </a:p>
          <a:p>
            <a:pPr marL="0" lvl="0" indent="0" algn="l" rtl="0">
              <a:spcBef>
                <a:spcPts val="0"/>
              </a:spcBef>
              <a:spcAft>
                <a:spcPts val="0"/>
              </a:spcAft>
              <a:buNone/>
            </a:pPr>
            <a:r>
              <a:rPr lang="en-GB" dirty="0">
                <a:latin typeface="Century Gothic" panose="020B0502020202020204" pitchFamily="34" charset="0"/>
              </a:rPr>
              <a:t>In art we will be exploring different materials and techniques to develop our creative ideas. We will use sketchbooks to plan and record our work, practise drawing from observation, and talk about our own and others’ artwork.</a:t>
            </a:r>
            <a:endParaRPr b="1" dirty="0">
              <a:solidFill>
                <a:schemeClr val="dk1"/>
              </a:solidFill>
              <a:latin typeface="Century Gothic" panose="020B0502020202020204" pitchFamily="34" charset="0"/>
              <a:ea typeface="Century Gothic"/>
              <a:cs typeface="Century Gothic"/>
              <a:sym typeface="Century Gothic"/>
            </a:endParaRPr>
          </a:p>
        </p:txBody>
      </p:sp>
      <p:sp>
        <p:nvSpPr>
          <p:cNvPr id="71" name="Google Shape;71;p14"/>
          <p:cNvSpPr txBox="1"/>
          <p:nvPr/>
        </p:nvSpPr>
        <p:spPr>
          <a:xfrm>
            <a:off x="325067" y="3363925"/>
            <a:ext cx="4010641" cy="1961055"/>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b="1" u="sng" dirty="0">
                <a:latin typeface="Century Gothic" panose="020B0502020202020204" pitchFamily="34" charset="0"/>
              </a:rPr>
              <a:t>Music</a:t>
            </a:r>
          </a:p>
          <a:p>
            <a:pPr marL="0" lvl="0" indent="0" algn="l" rtl="0">
              <a:spcBef>
                <a:spcPts val="0"/>
              </a:spcBef>
              <a:spcAft>
                <a:spcPts val="0"/>
              </a:spcAft>
              <a:buNone/>
            </a:pPr>
            <a:r>
              <a:rPr lang="en-GB" dirty="0">
                <a:latin typeface="Century Gothic" panose="020B0502020202020204" pitchFamily="34" charset="0"/>
              </a:rPr>
              <a:t>In Music, we are developing our musical skills by keeping a steady pulse through movement, singing and playing instruments. We will listen and respond to different pieces of music, learn songs and rhymes, and explore changes in tempo.</a:t>
            </a:r>
            <a:endParaRPr lang="en-GB" b="1" u="sng" dirty="0">
              <a:solidFill>
                <a:schemeClr val="dk1"/>
              </a:solidFill>
              <a:latin typeface="Century Gothic" panose="020B0502020202020204" pitchFamily="34" charset="0"/>
              <a:ea typeface="Century Gothic"/>
              <a:cs typeface="Century Gothic"/>
              <a:sym typeface="Century Gothic"/>
            </a:endParaRPr>
          </a:p>
        </p:txBody>
      </p:sp>
      <p:sp>
        <p:nvSpPr>
          <p:cNvPr id="72" name="Google Shape;72;p14"/>
          <p:cNvSpPr txBox="1"/>
          <p:nvPr/>
        </p:nvSpPr>
        <p:spPr>
          <a:xfrm>
            <a:off x="171588" y="1586104"/>
            <a:ext cx="3958978" cy="1741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b="1" u="sng" dirty="0">
                <a:solidFill>
                  <a:schemeClr val="dk1"/>
                </a:solidFill>
                <a:latin typeface="Century Gothic"/>
                <a:ea typeface="Century Gothic"/>
                <a:cs typeface="Century Gothic"/>
                <a:sym typeface="Century Gothic"/>
              </a:rPr>
              <a:t>History </a:t>
            </a:r>
            <a:endParaRPr dirty="0">
              <a:solidFill>
                <a:schemeClr val="dk1"/>
              </a:solidFill>
              <a:latin typeface="Century Gothic"/>
              <a:ea typeface="Century Gothic"/>
              <a:cs typeface="Century Gothic"/>
              <a:sym typeface="Century Gothic"/>
            </a:endParaRPr>
          </a:p>
          <a:p>
            <a:pPr marL="0" lvl="0" indent="0" algn="l" rtl="0">
              <a:spcBef>
                <a:spcPts val="0"/>
              </a:spcBef>
              <a:spcAft>
                <a:spcPts val="0"/>
              </a:spcAft>
              <a:buNone/>
            </a:pPr>
            <a:r>
              <a:rPr lang="en-US" dirty="0">
                <a:solidFill>
                  <a:schemeClr val="dk1"/>
                </a:solidFill>
                <a:latin typeface="Century Gothic"/>
                <a:ea typeface="Century Gothic"/>
                <a:cs typeface="Century Gothic"/>
                <a:sym typeface="Century Gothic"/>
              </a:rPr>
              <a:t>In History, we are learning about the past by looking at photographs, objects and stories. We will explore events in our own lives, create simple timelines, and talk about what has changed and what has stayed the same.</a:t>
            </a:r>
            <a:endParaRPr lang="en-GB" b="1" u="sng" dirty="0">
              <a:solidFill>
                <a:schemeClr val="dk1"/>
              </a:solidFill>
              <a:latin typeface="Century Gothic"/>
              <a:ea typeface="Century Gothic"/>
              <a:cs typeface="Century Gothic"/>
              <a:sym typeface="Century Gothic"/>
            </a:endParaRPr>
          </a:p>
        </p:txBody>
      </p:sp>
      <p:sp>
        <p:nvSpPr>
          <p:cNvPr id="75" name="Google Shape;75;p14"/>
          <p:cNvSpPr txBox="1"/>
          <p:nvPr/>
        </p:nvSpPr>
        <p:spPr>
          <a:xfrm>
            <a:off x="5121989" y="2332957"/>
            <a:ext cx="2491800" cy="1167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b="1" u="sng" dirty="0">
                <a:solidFill>
                  <a:schemeClr val="dk1"/>
                </a:solidFill>
                <a:latin typeface="Century Gothic"/>
                <a:ea typeface="Century Gothic"/>
                <a:cs typeface="Century Gothic"/>
                <a:sym typeface="Century Gothic"/>
              </a:rPr>
              <a:t>PE</a:t>
            </a:r>
          </a:p>
          <a:p>
            <a:pPr marL="0" lvl="0" indent="0" algn="l" rtl="0">
              <a:spcBef>
                <a:spcPts val="0"/>
              </a:spcBef>
              <a:spcAft>
                <a:spcPts val="0"/>
              </a:spcAft>
              <a:buNone/>
            </a:pPr>
            <a:r>
              <a:rPr lang="en-US" dirty="0">
                <a:solidFill>
                  <a:schemeClr val="dk1"/>
                </a:solidFill>
                <a:latin typeface="Century Gothic"/>
                <a:ea typeface="Century Gothic"/>
                <a:cs typeface="Century Gothic"/>
                <a:sym typeface="Century Gothic"/>
              </a:rPr>
              <a:t>The children will develop their skills through fitness, team building, yoga, ball skills and </a:t>
            </a:r>
            <a:r>
              <a:rPr lang="en-US" dirty="0" err="1">
                <a:solidFill>
                  <a:schemeClr val="dk1"/>
                </a:solidFill>
                <a:latin typeface="Century Gothic"/>
                <a:ea typeface="Century Gothic"/>
                <a:cs typeface="Century Gothic"/>
                <a:sym typeface="Century Gothic"/>
              </a:rPr>
              <a:t>fudamentals</a:t>
            </a:r>
            <a:r>
              <a:rPr lang="en-US" dirty="0">
                <a:solidFill>
                  <a:schemeClr val="dk1"/>
                </a:solidFill>
                <a:latin typeface="Century Gothic"/>
                <a:ea typeface="Century Gothic"/>
                <a:cs typeface="Century Gothic"/>
                <a:sym typeface="Century Gothic"/>
              </a:rPr>
              <a:t>.</a:t>
            </a:r>
            <a:endParaRPr lang="en-GB" dirty="0">
              <a:solidFill>
                <a:schemeClr val="dk1"/>
              </a:solidFill>
              <a:latin typeface="Century Gothic"/>
              <a:ea typeface="Century Gothic"/>
              <a:cs typeface="Century Gothic"/>
              <a:sym typeface="Century Gothic"/>
            </a:endParaRPr>
          </a:p>
          <a:p>
            <a:pPr marL="0" lvl="0" indent="0" algn="l" rtl="0">
              <a:spcBef>
                <a:spcPts val="0"/>
              </a:spcBef>
              <a:spcAft>
                <a:spcPts val="0"/>
              </a:spcAft>
              <a:buNone/>
            </a:pPr>
            <a:endParaRPr lang="en-GB" dirty="0">
              <a:solidFill>
                <a:schemeClr val="dk1"/>
              </a:solidFill>
              <a:latin typeface="Century Gothic"/>
              <a:ea typeface="Century Gothic"/>
              <a:cs typeface="Century Gothic"/>
              <a:sym typeface="Century Gothic"/>
            </a:endParaRPr>
          </a:p>
        </p:txBody>
      </p:sp>
      <p:pic>
        <p:nvPicPr>
          <p:cNvPr id="2" name="image1.png" descr="letterhead_Shill">
            <a:extLst>
              <a:ext uri="{FF2B5EF4-FFF2-40B4-BE49-F238E27FC236}">
                <a16:creationId xmlns:a16="http://schemas.microsoft.com/office/drawing/2014/main" id="{ABC45A1C-3703-314D-3110-89AB26EF7C99}"/>
              </a:ext>
            </a:extLst>
          </p:cNvPr>
          <p:cNvPicPr/>
          <p:nvPr/>
        </p:nvPicPr>
        <p:blipFill>
          <a:blip r:embed="rId3"/>
          <a:srcRect l="75502" t="2455" r="2036" b="85452"/>
          <a:stretch>
            <a:fillRect/>
          </a:stretch>
        </p:blipFill>
        <p:spPr>
          <a:xfrm>
            <a:off x="8281125" y="4437248"/>
            <a:ext cx="742950" cy="521335"/>
          </a:xfrm>
          <a:prstGeom prst="rect">
            <a:avLst/>
          </a:prstGeom>
          <a:ln/>
        </p:spPr>
      </p:pic>
      <p:pic>
        <p:nvPicPr>
          <p:cNvPr id="2050" name="Picture 2" descr="Basketball Years KS1 &amp; KS2 (Tuesday ...">
            <a:extLst>
              <a:ext uri="{FF2B5EF4-FFF2-40B4-BE49-F238E27FC236}">
                <a16:creationId xmlns:a16="http://schemas.microsoft.com/office/drawing/2014/main" id="{39299CB4-B293-B80F-569E-ACD3CD6114F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64689" y="2311796"/>
            <a:ext cx="1432872" cy="953511"/>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Close-up pencils near sketchbook | Free Photo">
            <a:extLst>
              <a:ext uri="{FF2B5EF4-FFF2-40B4-BE49-F238E27FC236}">
                <a16:creationId xmlns:a16="http://schemas.microsoft.com/office/drawing/2014/main" id="{13F34FF1-E4C7-FBBA-9CF3-F63D2890EBA0}"/>
              </a:ext>
            </a:extLst>
          </p:cNvPr>
          <p:cNvPicPr>
            <a:picLocks noChangeAspect="1"/>
          </p:cNvPicPr>
          <p:nvPr/>
        </p:nvPicPr>
        <p:blipFill>
          <a:blip r:embed="rId5"/>
          <a:stretch>
            <a:fillRect/>
          </a:stretch>
        </p:blipFill>
        <p:spPr>
          <a:xfrm>
            <a:off x="4483170" y="846531"/>
            <a:ext cx="1122476" cy="1406503"/>
          </a:xfrm>
          <a:prstGeom prst="rect">
            <a:avLst/>
          </a:prstGeom>
        </p:spPr>
      </p:pic>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8626b481-f836-44c6-b68d-f95b20e45bf2">
      <Terms xmlns="http://schemas.microsoft.com/office/infopath/2007/PartnerControls"/>
    </lcf76f155ced4ddcb4097134ff3c332f>
    <TaxCatchAll xmlns="eebf49c5-abde-4c41-b5f3-1993c28cbd86"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17515C8F657904092FE109529A9E901" ma:contentTypeVersion="11" ma:contentTypeDescription="Create a new document." ma:contentTypeScope="" ma:versionID="ef451176adf027e2e5d99298e3166404">
  <xsd:schema xmlns:xsd="http://www.w3.org/2001/XMLSchema" xmlns:xs="http://www.w3.org/2001/XMLSchema" xmlns:p="http://schemas.microsoft.com/office/2006/metadata/properties" xmlns:ns2="8626b481-f836-44c6-b68d-f95b20e45bf2" xmlns:ns3="eebf49c5-abde-4c41-b5f3-1993c28cbd86" targetNamespace="http://schemas.microsoft.com/office/2006/metadata/properties" ma:root="true" ma:fieldsID="19cc238c7d84838e601511e1a39c7b1b" ns2:_="" ns3:_="">
    <xsd:import namespace="8626b481-f836-44c6-b68d-f95b20e45bf2"/>
    <xsd:import namespace="eebf49c5-abde-4c41-b5f3-1993c28cbd86"/>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626b481-f836-44c6-b68d-f95b20e45bf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52adb828-73ab-4ba4-8704-6342e3d9a6a8" ma:termSetId="09814cd3-568e-fe90-9814-8d621ff8fb84" ma:anchorId="fba54fb3-c3e1-fe81-a776-ca4b69148c4d" ma:open="true" ma:isKeyword="false">
      <xsd:complexType>
        <xsd:sequence>
          <xsd:element ref="pc:Terms" minOccurs="0" maxOccurs="1"/>
        </xsd:sequence>
      </xsd:complex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eebf49c5-abde-4c41-b5f3-1993c28cbd86"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542e5d1a-9201-4322-93ea-2d3a8c9f1da2}" ma:internalName="TaxCatchAll" ma:showField="CatchAllData" ma:web="eebf49c5-abde-4c41-b5f3-1993c28cbd86">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9AAB63A-2C48-40E1-BA03-06C3940D87CD}">
  <ds:schemaRefs>
    <ds:schemaRef ds:uri="http://schemas.microsoft.com/sharepoint/v3/contenttype/forms"/>
  </ds:schemaRefs>
</ds:datastoreItem>
</file>

<file path=customXml/itemProps2.xml><?xml version="1.0" encoding="utf-8"?>
<ds:datastoreItem xmlns:ds="http://schemas.openxmlformats.org/officeDocument/2006/customXml" ds:itemID="{F71A1AF1-7A66-4BF4-9CE0-05146408DF5A}">
  <ds:schemaRefs>
    <ds:schemaRef ds:uri="http://schemas.openxmlformats.org/package/2006/metadata/core-properties"/>
    <ds:schemaRef ds:uri="http://schemas.microsoft.com/office/2006/metadata/properties"/>
    <ds:schemaRef ds:uri="http://schemas.microsoft.com/office/2006/documentManagement/types"/>
    <ds:schemaRef ds:uri="http://schemas.microsoft.com/office/infopath/2007/PartnerControls"/>
    <ds:schemaRef ds:uri="http://www.w3.org/XML/1998/namespace"/>
    <ds:schemaRef ds:uri="http://purl.org/dc/terms/"/>
    <ds:schemaRef ds:uri="eebf49c5-abde-4c41-b5f3-1993c28cbd86"/>
    <ds:schemaRef ds:uri="8626b481-f836-44c6-b68d-f95b20e45bf2"/>
    <ds:schemaRef ds:uri="http://purl.org/dc/dcmitype/"/>
    <ds:schemaRef ds:uri="http://purl.org/dc/elements/1.1/"/>
  </ds:schemaRefs>
</ds:datastoreItem>
</file>

<file path=customXml/itemProps3.xml><?xml version="1.0" encoding="utf-8"?>
<ds:datastoreItem xmlns:ds="http://schemas.openxmlformats.org/officeDocument/2006/customXml" ds:itemID="{82BAE590-BF67-4C30-9ED7-835254FD372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626b481-f836-44c6-b68d-f95b20e45bf2"/>
    <ds:schemaRef ds:uri="eebf49c5-abde-4c41-b5f3-1993c28cbd8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225</TotalTime>
  <Words>348</Words>
  <Application>Microsoft Office PowerPoint</Application>
  <PresentationFormat>On-screen Show (16:9)</PresentationFormat>
  <Paragraphs>30</Paragraphs>
  <Slides>2</Slides>
  <Notes>2</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vt:i4>
      </vt:variant>
    </vt:vector>
  </HeadingPairs>
  <TitlesOfParts>
    <vt:vector size="5" baseType="lpstr">
      <vt:lpstr>Arial</vt:lpstr>
      <vt:lpstr>Century Gothic</vt:lpstr>
      <vt:lpstr>Simple Light</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Sarah Flack</dc:creator>
  <cp:lastModifiedBy>Emily Winstone</cp:lastModifiedBy>
  <cp:revision>18</cp:revision>
  <cp:lastPrinted>2026-09-18T11:29:29Z</cp:lastPrinted>
  <dcterms:modified xsi:type="dcterms:W3CDTF">2026-09-18T11:38:44Z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0x010100617515C8F657904092FE109529A9E901</vt:lpwstr>
  </property>
  <property fmtid="{D5CDD505-2E9C-101B-9397-08002B2CF9AE}" pid="3" name="MediaServiceImageTags">
    <vt:lpwstr/>
  </property>
</Properties>
</file>