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8"/>
  </p:notesMasterIdLst>
  <p:sldIdLst>
    <p:sldId id="256" r:id="rId5"/>
    <p:sldId id="257" r:id="rId6"/>
    <p:sldId id="258" r:id="rId7"/>
  </p:sldIdLst>
  <p:sldSz cx="9144000" cy="5143500" type="screen16x9"/>
  <p:notesSz cx="6858000" cy="9144000"/>
  <p:embeddedFontLst>
    <p:embeddedFont>
      <p:font typeface="Century Gothic" panose="020B0502020202020204" pitchFamily="34" charset="0"/>
      <p:regular r:id="rId9"/>
      <p:bold r:id="rId10"/>
      <p:italic r:id="rId11"/>
      <p:boldItalic r:id="rId1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2E6071-9F9B-B648-5EEF-A910C1E354BB}" v="39" dt="2026-09-10T15:38:23.9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1468" y="6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font" Target="fonts/font4.fntdata"/><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3.fntdata"/><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font" Target="fonts/font1.fntdata"/><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82161"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2987c0d0075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2987c0d0075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80338" marR="331687" lvl="0" indent="-8271" algn="l" rtl="0">
              <a:lnSpc>
                <a:spcPct val="95183"/>
              </a:lnSpc>
              <a:spcBef>
                <a:spcPts val="38"/>
              </a:spcBef>
              <a:spcAft>
                <a:spcPts val="0"/>
              </a:spcAft>
              <a:buClr>
                <a:schemeClr val="dk1"/>
              </a:buClr>
              <a:buSzPts val="1100"/>
              <a:buFont typeface="Arial"/>
              <a:buNone/>
            </a:pPr>
            <a:endParaRPr sz="900">
              <a:solidFill>
                <a:srgbClr val="FF00FF"/>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6">
            <a:lumMod val="40000"/>
            <a:lumOff val="60000"/>
          </a:schemeClr>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1.xml"/><Relationship Id="rId5" Type="http://schemas.openxmlformats.org/officeDocument/2006/relationships/hyperlink" Target="https://www.flickr.com/photos/16180154@N07/4409208365" TargetMode="Externa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1.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705873" y="1527649"/>
            <a:ext cx="2211900" cy="602302"/>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sz="1800" dirty="0">
              <a:solidFill>
                <a:schemeClr val="dk1"/>
              </a:solidFill>
              <a:latin typeface="Century Gothic"/>
              <a:ea typeface="Century Gothic"/>
              <a:cs typeface="Century Gothic"/>
              <a:sym typeface="Century Gothic"/>
            </a:endParaRPr>
          </a:p>
          <a:p>
            <a:pPr marL="0" lvl="0" indent="0" algn="ctr">
              <a:spcBef>
                <a:spcPts val="0"/>
              </a:spcBef>
              <a:spcAft>
                <a:spcPts val="0"/>
              </a:spcAft>
              <a:buNone/>
            </a:pPr>
            <a:r>
              <a:rPr lang="en-GB" sz="1800" b="1" dirty="0">
                <a:solidFill>
                  <a:schemeClr val="dk1"/>
                </a:solidFill>
                <a:latin typeface="Century Gothic"/>
                <a:sym typeface="Century Gothic"/>
              </a:rPr>
              <a:t>Robins</a:t>
            </a:r>
          </a:p>
          <a:p>
            <a:pPr marL="0" lvl="0" indent="0" algn="ctr">
              <a:spcBef>
                <a:spcPts val="0"/>
              </a:spcBef>
              <a:spcAft>
                <a:spcPts val="0"/>
              </a:spcAft>
              <a:buNone/>
            </a:pPr>
            <a:r>
              <a:rPr lang="en-GB" sz="1800" b="1" dirty="0">
                <a:solidFill>
                  <a:schemeClr val="dk1"/>
                </a:solidFill>
                <a:latin typeface="Century Gothic"/>
                <a:ea typeface="Century Gothic"/>
                <a:cs typeface="Century Gothic"/>
                <a:sym typeface="Century Gothic"/>
              </a:rPr>
              <a:t>Reception Class</a:t>
            </a:r>
            <a:endParaRPr sz="1800" dirty="0">
              <a:solidFill>
                <a:schemeClr val="dk1"/>
              </a:solidFill>
              <a:latin typeface="Century Gothic"/>
              <a:ea typeface="Century Gothic"/>
              <a:cs typeface="Century Gothic"/>
              <a:sym typeface="Century Gothic"/>
            </a:endParaRPr>
          </a:p>
        </p:txBody>
      </p:sp>
      <p:sp>
        <p:nvSpPr>
          <p:cNvPr id="55" name="Google Shape;55;p13"/>
          <p:cNvSpPr txBox="1"/>
          <p:nvPr/>
        </p:nvSpPr>
        <p:spPr>
          <a:xfrm>
            <a:off x="-2921730" y="-302180"/>
            <a:ext cx="2822700" cy="340460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dirty="0">
              <a:solidFill>
                <a:schemeClr val="dk1"/>
              </a:solidFill>
              <a:latin typeface="Century Gothic"/>
              <a:ea typeface="Century Gothic"/>
              <a:cs typeface="Century Gothic"/>
              <a:sym typeface="Century Gothic"/>
            </a:endParaRPr>
          </a:p>
        </p:txBody>
      </p:sp>
      <p:sp>
        <p:nvSpPr>
          <p:cNvPr id="58" name="Google Shape;58;p13"/>
          <p:cNvSpPr txBox="1"/>
          <p:nvPr/>
        </p:nvSpPr>
        <p:spPr>
          <a:xfrm>
            <a:off x="238866" y="2407463"/>
            <a:ext cx="4135014" cy="2665974"/>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Phonics</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Children will consolidate their Phase 1 phonics skills before beginning Phase 2. They will learn new letter sounds, </a:t>
            </a:r>
            <a:r>
              <a:rPr lang="en-US" dirty="0" err="1">
                <a:solidFill>
                  <a:schemeClr val="dk1"/>
                </a:solidFill>
                <a:latin typeface="Century Gothic"/>
                <a:ea typeface="Century Gothic"/>
                <a:cs typeface="Century Gothic"/>
                <a:sym typeface="Century Gothic"/>
              </a:rPr>
              <a:t>practise</a:t>
            </a:r>
            <a:r>
              <a:rPr lang="en-US" dirty="0">
                <a:solidFill>
                  <a:schemeClr val="dk1"/>
                </a:solidFill>
                <a:latin typeface="Century Gothic"/>
                <a:ea typeface="Century Gothic"/>
                <a:cs typeface="Century Gothic"/>
                <a:sym typeface="Century Gothic"/>
              </a:rPr>
              <a:t> </a:t>
            </a:r>
            <a:r>
              <a:rPr lang="en-US" dirty="0" err="1">
                <a:solidFill>
                  <a:schemeClr val="dk1"/>
                </a:solidFill>
                <a:latin typeface="Century Gothic"/>
                <a:ea typeface="Century Gothic"/>
                <a:cs typeface="Century Gothic"/>
                <a:sym typeface="Century Gothic"/>
              </a:rPr>
              <a:t>recognising</a:t>
            </a:r>
            <a:r>
              <a:rPr lang="en-US" dirty="0">
                <a:solidFill>
                  <a:schemeClr val="dk1"/>
                </a:solidFill>
                <a:latin typeface="Century Gothic"/>
                <a:ea typeface="Century Gothic"/>
                <a:cs typeface="Century Gothic"/>
                <a:sym typeface="Century Gothic"/>
              </a:rPr>
              <a:t> and forming letters, and begin blending sounds to read simple words. They will also learn a range of tricky words and apply their phonics knowledge through reading, writing, games, and practical activities. Regular assessment and review will support children's progress and confidence as early readers and writers.</a:t>
            </a:r>
            <a:endParaRPr dirty="0">
              <a:solidFill>
                <a:schemeClr val="dk1"/>
              </a:solidFill>
              <a:latin typeface="Century Gothic"/>
              <a:ea typeface="Century Gothic"/>
              <a:cs typeface="Century Gothic"/>
              <a:sym typeface="Century Gothic"/>
            </a:endParaRPr>
          </a:p>
        </p:txBody>
      </p:sp>
      <p:sp>
        <p:nvSpPr>
          <p:cNvPr id="59" name="Google Shape;59;p13"/>
          <p:cNvSpPr txBox="1"/>
          <p:nvPr/>
        </p:nvSpPr>
        <p:spPr>
          <a:xfrm>
            <a:off x="308601" y="144420"/>
            <a:ext cx="8691774" cy="208607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Maths </a:t>
            </a:r>
            <a:endParaRPr b="1" u="sng" dirty="0">
              <a:solidFill>
                <a:schemeClr val="dk1"/>
              </a:solidFill>
              <a:latin typeface="Century Gothic"/>
              <a:ea typeface="Century Gothic"/>
              <a:cs typeface="Century Gothic"/>
              <a:sym typeface="Century Gothic"/>
            </a:endParaRPr>
          </a:p>
          <a:p>
            <a:r>
              <a:rPr lang="en-US" dirty="0">
                <a:solidFill>
                  <a:schemeClr val="dk1"/>
                </a:solidFill>
                <a:latin typeface="Century Gothic"/>
                <a:ea typeface="Century Gothic"/>
                <a:cs typeface="Century Gothic"/>
              </a:rPr>
              <a:t>Number and Numerical Patterns</a:t>
            </a:r>
          </a:p>
          <a:p>
            <a:r>
              <a:rPr lang="en-US" dirty="0">
                <a:solidFill>
                  <a:schemeClr val="dk1"/>
                </a:solidFill>
                <a:latin typeface="Century Gothic"/>
                <a:ea typeface="Century Gothic"/>
                <a:cs typeface="Century Gothic"/>
              </a:rPr>
              <a:t>Children will build on their early number experiences by developing their counting and </a:t>
            </a:r>
            <a:r>
              <a:rPr lang="en-US" dirty="0" err="1">
                <a:solidFill>
                  <a:schemeClr val="dk1"/>
                </a:solidFill>
                <a:latin typeface="Century Gothic"/>
                <a:ea typeface="Century Gothic"/>
                <a:cs typeface="Century Gothic"/>
              </a:rPr>
              <a:t>subitising</a:t>
            </a:r>
            <a:r>
              <a:rPr lang="en-US" dirty="0">
                <a:solidFill>
                  <a:schemeClr val="dk1"/>
                </a:solidFill>
                <a:latin typeface="Century Gothic"/>
                <a:ea typeface="Century Gothic"/>
                <a:cs typeface="Century Gothic"/>
              </a:rPr>
              <a:t> skills (</a:t>
            </a:r>
            <a:r>
              <a:rPr lang="en-US" dirty="0" err="1">
                <a:solidFill>
                  <a:schemeClr val="dk1"/>
                </a:solidFill>
                <a:latin typeface="Century Gothic"/>
                <a:ea typeface="Century Gothic"/>
                <a:cs typeface="Century Gothic"/>
              </a:rPr>
              <a:t>recognising</a:t>
            </a:r>
            <a:r>
              <a:rPr lang="en-US" dirty="0">
                <a:solidFill>
                  <a:schemeClr val="dk1"/>
                </a:solidFill>
                <a:latin typeface="Century Gothic"/>
                <a:ea typeface="Century Gothic"/>
                <a:cs typeface="Century Gothic"/>
              </a:rPr>
              <a:t> quantities without counting). They will explore numbers to 5, learning how numbers can be made in different ways and beginning to compare groups of objects using mathematical language. Children will also identify smaller numbers within larger numbers and explain what they notice about different number arrangements.</a:t>
            </a:r>
            <a:endParaRPr lang="en-GB" dirty="0">
              <a:solidFill>
                <a:schemeClr val="dk1"/>
              </a:solidFill>
              <a:latin typeface="Century Gothic"/>
              <a:ea typeface="Century Gothic"/>
              <a:cs typeface="Century Gothic"/>
            </a:endParaRPr>
          </a:p>
        </p:txBody>
      </p:sp>
      <p:sp>
        <p:nvSpPr>
          <p:cNvPr id="4" name="Freeform 4">
            <a:extLst>
              <a:ext uri="{FF2B5EF4-FFF2-40B4-BE49-F238E27FC236}">
                <a16:creationId xmlns:a16="http://schemas.microsoft.com/office/drawing/2014/main" id="{EE0F6313-B63A-67E8-62F0-F80893F00189}"/>
              </a:ext>
            </a:extLst>
          </p:cNvPr>
          <p:cNvSpPr/>
          <p:nvPr/>
        </p:nvSpPr>
        <p:spPr>
          <a:xfrm>
            <a:off x="8187276" y="4157925"/>
            <a:ext cx="813099" cy="841155"/>
          </a:xfrm>
          <a:custGeom>
            <a:avLst/>
            <a:gdLst/>
            <a:ahLst/>
            <a:cxnLst/>
            <a:rect l="l" t="t" r="r" b="b"/>
            <a:pathLst>
              <a:path w="1401387" h="990829">
                <a:moveTo>
                  <a:pt x="0" y="0"/>
                </a:moveTo>
                <a:lnTo>
                  <a:pt x="1401387" y="0"/>
                </a:lnTo>
                <a:lnTo>
                  <a:pt x="1401387" y="990829"/>
                </a:lnTo>
                <a:lnTo>
                  <a:pt x="0" y="990829"/>
                </a:lnTo>
                <a:lnTo>
                  <a:pt x="0" y="0"/>
                </a:lnTo>
                <a:close/>
              </a:path>
            </a:pathLst>
          </a:custGeom>
          <a:blipFill>
            <a:blip r:embed="rId3"/>
            <a:stretch>
              <a:fillRect l="-34590" t="-23693" r="-37762" b="5899"/>
            </a:stretch>
          </a:blipFill>
        </p:spPr>
        <p:txBody>
          <a:bodyPr/>
          <a:lstStyle/>
          <a:p>
            <a:endParaRPr lang="en-GB" dirty="0"/>
          </a:p>
        </p:txBody>
      </p:sp>
      <p:sp>
        <p:nvSpPr>
          <p:cNvPr id="3" name="Google Shape;58;p13">
            <a:extLst>
              <a:ext uri="{FF2B5EF4-FFF2-40B4-BE49-F238E27FC236}">
                <a16:creationId xmlns:a16="http://schemas.microsoft.com/office/drawing/2014/main" id="{CC42B85F-34CB-EBD7-89C7-26723E2E9AEE}"/>
              </a:ext>
            </a:extLst>
          </p:cNvPr>
          <p:cNvSpPr txBox="1"/>
          <p:nvPr/>
        </p:nvSpPr>
        <p:spPr>
          <a:xfrm>
            <a:off x="4865361" y="1828800"/>
            <a:ext cx="4135014" cy="3128214"/>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English</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Children will explore a range of stories and information books, learning how words and pictures work together to help us understand texts. They will talk about characters, settings and events, share their </a:t>
            </a:r>
            <a:r>
              <a:rPr lang="en-US" dirty="0" err="1">
                <a:solidFill>
                  <a:schemeClr val="dk1"/>
                </a:solidFill>
                <a:latin typeface="Century Gothic"/>
                <a:ea typeface="Century Gothic"/>
                <a:cs typeface="Century Gothic"/>
                <a:sym typeface="Century Gothic"/>
              </a:rPr>
              <a:t>favourite</a:t>
            </a:r>
            <a:r>
              <a:rPr lang="en-US" dirty="0">
                <a:solidFill>
                  <a:schemeClr val="dk1"/>
                </a:solidFill>
                <a:latin typeface="Century Gothic"/>
                <a:ea typeface="Century Gothic"/>
                <a:cs typeface="Century Gothic"/>
                <a:sym typeface="Century Gothic"/>
              </a:rPr>
              <a:t> books, and develop their own ideas through speaking, role play, drawing and writing. As their phonics knowledge grows, children will begin to write sounds, words and simple sentences, creating their own stories and information texts to share with others..</a:t>
            </a:r>
            <a:endParaRPr dirty="0">
              <a:solidFill>
                <a:schemeClr val="dk1"/>
              </a:solidFill>
              <a:latin typeface="Century Gothic"/>
              <a:ea typeface="Century Gothic"/>
              <a:cs typeface="Century Gothic"/>
              <a:sym typeface="Century Gothic"/>
            </a:endParaRPr>
          </a:p>
        </p:txBody>
      </p:sp>
      <p:pic>
        <p:nvPicPr>
          <p:cNvPr id="6" name="Picture 5">
            <a:extLst>
              <a:ext uri="{FF2B5EF4-FFF2-40B4-BE49-F238E27FC236}">
                <a16:creationId xmlns:a16="http://schemas.microsoft.com/office/drawing/2014/main" id="{9768A7C5-9564-35E5-906A-C6BF65A3CB1A}"/>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2988254" y="1809495"/>
            <a:ext cx="841999" cy="84199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p:nvPr/>
        </p:nvSpPr>
        <p:spPr>
          <a:xfrm>
            <a:off x="119925" y="138393"/>
            <a:ext cx="3918675" cy="230000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Understanding the World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Children will explore their own lives and experiences by learning about how they have changed over time, the people who make up their family, and the place where they live in the world. They will also investigate their five senses, discovering how they use them to learn about and understand the world around them.</a:t>
            </a:r>
            <a:endParaRPr dirty="0">
              <a:solidFill>
                <a:schemeClr val="dk1"/>
              </a:solidFill>
              <a:latin typeface="Century Gothic"/>
              <a:ea typeface="Century Gothic"/>
              <a:cs typeface="Century Gothic"/>
              <a:sym typeface="Century Gothic"/>
            </a:endParaRPr>
          </a:p>
        </p:txBody>
      </p:sp>
      <p:sp>
        <p:nvSpPr>
          <p:cNvPr id="70" name="Google Shape;70;p14"/>
          <p:cNvSpPr txBox="1"/>
          <p:nvPr/>
        </p:nvSpPr>
        <p:spPr>
          <a:xfrm>
            <a:off x="4152900" y="138393"/>
            <a:ext cx="4721325" cy="1079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Expressive Art and Design</a:t>
            </a:r>
            <a:endParaRPr b="1" u="sng" dirty="0">
              <a:solidFill>
                <a:schemeClr val="dk1"/>
              </a:solidFill>
              <a:latin typeface="Century Gothic" panose="020B0502020202020204" pitchFamily="34" charset="0"/>
              <a:ea typeface="Century Gothic"/>
              <a:cs typeface="Century Gothic"/>
              <a:sym typeface="Century Gothic"/>
            </a:endParaRPr>
          </a:p>
          <a:p>
            <a:pPr marL="0" lvl="0" indent="0" algn="l" rtl="0">
              <a:spcBef>
                <a:spcPts val="0"/>
              </a:spcBef>
              <a:spcAft>
                <a:spcPts val="0"/>
              </a:spcAft>
              <a:buNone/>
            </a:pPr>
            <a:r>
              <a:rPr lang="en-US" dirty="0">
                <a:solidFill>
                  <a:schemeClr val="tx1"/>
                </a:solidFill>
                <a:latin typeface="Century Gothic" panose="020B0502020202020204" pitchFamily="34" charset="0"/>
              </a:rPr>
              <a:t>Children will explore </a:t>
            </a:r>
            <a:r>
              <a:rPr lang="en-US" dirty="0" err="1">
                <a:solidFill>
                  <a:schemeClr val="tx1"/>
                </a:solidFill>
                <a:latin typeface="Century Gothic" panose="020B0502020202020204" pitchFamily="34" charset="0"/>
              </a:rPr>
              <a:t>colour</a:t>
            </a:r>
            <a:r>
              <a:rPr lang="en-US" dirty="0">
                <a:solidFill>
                  <a:schemeClr val="tx1"/>
                </a:solidFill>
                <a:latin typeface="Century Gothic" panose="020B0502020202020204" pitchFamily="34" charset="0"/>
              </a:rPr>
              <a:t> through a range of creative activities, learning to identify, mix and use different </a:t>
            </a:r>
            <a:r>
              <a:rPr lang="en-US" dirty="0" err="1">
                <a:solidFill>
                  <a:schemeClr val="tx1"/>
                </a:solidFill>
                <a:latin typeface="Century Gothic" panose="020B0502020202020204" pitchFamily="34" charset="0"/>
              </a:rPr>
              <a:t>colours</a:t>
            </a:r>
            <a:r>
              <a:rPr lang="en-US" dirty="0">
                <a:solidFill>
                  <a:schemeClr val="tx1"/>
                </a:solidFill>
                <a:latin typeface="Century Gothic" panose="020B0502020202020204" pitchFamily="34" charset="0"/>
              </a:rPr>
              <a:t> in their artwork. They will also develop their designing and making skills by creating a special memory box, using a variety of materials and techniques to represent important people, places and memories.</a:t>
            </a:r>
            <a:endParaRPr dirty="0">
              <a:solidFill>
                <a:schemeClr val="tx1"/>
              </a:solidFill>
              <a:latin typeface="Century Gothic" panose="020B0502020202020204" pitchFamily="34" charset="0"/>
            </a:endParaRPr>
          </a:p>
        </p:txBody>
      </p:sp>
      <p:sp>
        <p:nvSpPr>
          <p:cNvPr id="71" name="Google Shape;71;p14"/>
          <p:cNvSpPr txBox="1"/>
          <p:nvPr/>
        </p:nvSpPr>
        <p:spPr>
          <a:xfrm>
            <a:off x="594444" y="2329270"/>
            <a:ext cx="3142564" cy="172640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Music</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Century Gothic" panose="020B0502020202020204" pitchFamily="34" charset="0"/>
                <a:cs typeface="Arial"/>
                <a:sym typeface="Arial"/>
              </a:rPr>
              <a:t>Children will explore different sounds using their voices, bodies and a range of musical instruments. They will experiment with changing the speed (tempo) and volume (dynamics) of sounds, listen carefully to identify sounds in the environment, and begin to express themselves creatively through music and movement.</a:t>
            </a:r>
            <a:endParaRPr lang="en-GB" b="1" u="sng" dirty="0">
              <a:solidFill>
                <a:schemeClr val="dk1"/>
              </a:solidFill>
              <a:latin typeface="Century Gothic"/>
              <a:ea typeface="Century Gothic"/>
              <a:cs typeface="Century Gothic"/>
              <a:sym typeface="Century Gothic"/>
            </a:endParaRPr>
          </a:p>
        </p:txBody>
      </p:sp>
      <p:sp>
        <p:nvSpPr>
          <p:cNvPr id="75" name="Google Shape;75;p14"/>
          <p:cNvSpPr txBox="1"/>
          <p:nvPr/>
        </p:nvSpPr>
        <p:spPr>
          <a:xfrm>
            <a:off x="4152900" y="2329270"/>
            <a:ext cx="4970751" cy="2280919"/>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PE</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Children will learn how to move safely and confidently in a shared space, developing control, balance and coordination through a range of activities. They will </a:t>
            </a:r>
            <a:r>
              <a:rPr lang="en-US" dirty="0" err="1">
                <a:solidFill>
                  <a:schemeClr val="dk1"/>
                </a:solidFill>
                <a:latin typeface="Century Gothic"/>
                <a:ea typeface="Century Gothic"/>
                <a:cs typeface="Century Gothic"/>
                <a:sym typeface="Century Gothic"/>
              </a:rPr>
              <a:t>practise</a:t>
            </a:r>
            <a:r>
              <a:rPr lang="en-US" dirty="0">
                <a:solidFill>
                  <a:schemeClr val="dk1"/>
                </a:solidFill>
                <a:latin typeface="Century Gothic"/>
                <a:ea typeface="Century Gothic"/>
                <a:cs typeface="Century Gothic"/>
                <a:sym typeface="Century Gothic"/>
              </a:rPr>
              <a:t> different ways of travelling, use equipment safely, follow simple instructions and pathways, and work cooperatively with others through partner and group games. Children will also develop their ability to lead, follow and copy movements, building confidence and teamwork skills.</a:t>
            </a:r>
            <a:endParaRPr dirty="0">
              <a:solidFill>
                <a:schemeClr val="dk1"/>
              </a:solidFill>
              <a:latin typeface="Century Gothic"/>
              <a:ea typeface="Century Gothic"/>
              <a:cs typeface="Century Gothic"/>
              <a:sym typeface="Century Gothic"/>
            </a:endParaRPr>
          </a:p>
        </p:txBody>
      </p:sp>
      <p:pic>
        <p:nvPicPr>
          <p:cNvPr id="2" name="image1.png" descr="letterhead_Shill">
            <a:extLst>
              <a:ext uri="{FF2B5EF4-FFF2-40B4-BE49-F238E27FC236}">
                <a16:creationId xmlns:a16="http://schemas.microsoft.com/office/drawing/2014/main" id="{ABC45A1C-3703-314D-3110-89AB26EF7C99}"/>
              </a:ext>
            </a:extLst>
          </p:cNvPr>
          <p:cNvPicPr/>
          <p:nvPr/>
        </p:nvPicPr>
        <p:blipFill>
          <a:blip r:embed="rId3"/>
          <a:srcRect l="75502" t="2455" r="2036" b="85452"/>
          <a:stretch>
            <a:fillRect/>
          </a:stretch>
        </p:blipFill>
        <p:spPr>
          <a:xfrm>
            <a:off x="8281125" y="4402520"/>
            <a:ext cx="742950" cy="521335"/>
          </a:xfrm>
          <a:prstGeom prst="rect">
            <a:avLst/>
          </a:prstGeom>
          <a:ln/>
        </p:spPr>
      </p:pic>
      <p:sp>
        <p:nvSpPr>
          <p:cNvPr id="4" name="Freeform 4">
            <a:extLst>
              <a:ext uri="{FF2B5EF4-FFF2-40B4-BE49-F238E27FC236}">
                <a16:creationId xmlns:a16="http://schemas.microsoft.com/office/drawing/2014/main" id="{D644CE4E-1C0C-0A23-0ED0-52E9FFCF4C91}"/>
              </a:ext>
            </a:extLst>
          </p:cNvPr>
          <p:cNvSpPr/>
          <p:nvPr/>
        </p:nvSpPr>
        <p:spPr>
          <a:xfrm>
            <a:off x="8195016" y="4241758"/>
            <a:ext cx="813099" cy="841155"/>
          </a:xfrm>
          <a:custGeom>
            <a:avLst/>
            <a:gdLst/>
            <a:ahLst/>
            <a:cxnLst/>
            <a:rect l="l" t="t" r="r" b="b"/>
            <a:pathLst>
              <a:path w="1401387" h="990829">
                <a:moveTo>
                  <a:pt x="0" y="0"/>
                </a:moveTo>
                <a:lnTo>
                  <a:pt x="1401387" y="0"/>
                </a:lnTo>
                <a:lnTo>
                  <a:pt x="1401387" y="990829"/>
                </a:lnTo>
                <a:lnTo>
                  <a:pt x="0" y="990829"/>
                </a:lnTo>
                <a:lnTo>
                  <a:pt x="0" y="0"/>
                </a:lnTo>
                <a:close/>
              </a:path>
            </a:pathLst>
          </a:custGeom>
          <a:blipFill>
            <a:blip r:embed="rId4"/>
            <a:stretch>
              <a:fillRect l="-34590" t="-23693" r="-37762" b="5899"/>
            </a:stretch>
          </a:blipFill>
        </p:spPr>
        <p:txBody>
          <a:bodyPr/>
          <a:lstStyle/>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67;p14">
            <a:extLst>
              <a:ext uri="{FF2B5EF4-FFF2-40B4-BE49-F238E27FC236}">
                <a16:creationId xmlns:a16="http://schemas.microsoft.com/office/drawing/2014/main" id="{CCC089E2-6451-A064-EF67-E631E58D43CE}"/>
              </a:ext>
            </a:extLst>
          </p:cNvPr>
          <p:cNvSpPr txBox="1"/>
          <p:nvPr/>
        </p:nvSpPr>
        <p:spPr>
          <a:xfrm>
            <a:off x="257085" y="199353"/>
            <a:ext cx="4185375" cy="230000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Personal, Social, Emotional Development</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Children will learn to </a:t>
            </a:r>
            <a:r>
              <a:rPr lang="en-US" dirty="0" err="1">
                <a:solidFill>
                  <a:schemeClr val="dk1"/>
                </a:solidFill>
                <a:latin typeface="Century Gothic"/>
                <a:ea typeface="Century Gothic"/>
                <a:cs typeface="Century Gothic"/>
                <a:sym typeface="Century Gothic"/>
              </a:rPr>
              <a:t>recognise</a:t>
            </a:r>
            <a:r>
              <a:rPr lang="en-US" dirty="0">
                <a:solidFill>
                  <a:schemeClr val="dk1"/>
                </a:solidFill>
                <a:latin typeface="Century Gothic"/>
                <a:ea typeface="Century Gothic"/>
                <a:cs typeface="Century Gothic"/>
                <a:sym typeface="Century Gothic"/>
              </a:rPr>
              <a:t> their importance within the class community and develop positive friendships through kindness, cooperation and respect. They will build confidence and independence by managing their own needs, such as dressing themselves and looking after personal hygiene. Children will also learn to identify and talk about emotions, set simple goals, persevere when faced with challenges, and develop resilience as they try new activities and experiences.</a:t>
            </a:r>
            <a:endParaRPr dirty="0">
              <a:solidFill>
                <a:schemeClr val="dk1"/>
              </a:solidFill>
              <a:latin typeface="Century Gothic"/>
              <a:ea typeface="Century Gothic"/>
              <a:cs typeface="Century Gothic"/>
              <a:sym typeface="Century Gothic"/>
            </a:endParaRPr>
          </a:p>
        </p:txBody>
      </p:sp>
      <p:sp>
        <p:nvSpPr>
          <p:cNvPr id="6" name="Google Shape;67;p14">
            <a:extLst>
              <a:ext uri="{FF2B5EF4-FFF2-40B4-BE49-F238E27FC236}">
                <a16:creationId xmlns:a16="http://schemas.microsoft.com/office/drawing/2014/main" id="{B09C2101-8B0A-2C4D-B144-34B0A43D2FA5}"/>
              </a:ext>
            </a:extLst>
          </p:cNvPr>
          <p:cNvSpPr txBox="1"/>
          <p:nvPr/>
        </p:nvSpPr>
        <p:spPr>
          <a:xfrm>
            <a:off x="4572000" y="199352"/>
            <a:ext cx="4444455" cy="230000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Physical Development</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Children will develop their physical skills through everyday routines and practical activities. They will learn to move safely around school, sit appropriately for learning, and develop good pencil control using a tripod grip. Through a range of activities, children will strengthen their fine motor skills and gain confidence using tools such as pencils, paintbrushes, scissors, and cutlery safely and effectively.</a:t>
            </a:r>
            <a:endParaRPr dirty="0">
              <a:solidFill>
                <a:schemeClr val="dk1"/>
              </a:solidFill>
              <a:latin typeface="Century Gothic"/>
              <a:ea typeface="Century Gothic"/>
              <a:cs typeface="Century Gothic"/>
              <a:sym typeface="Century Gothic"/>
            </a:endParaRPr>
          </a:p>
        </p:txBody>
      </p:sp>
      <p:sp>
        <p:nvSpPr>
          <p:cNvPr id="8" name="Google Shape;67;p14">
            <a:extLst>
              <a:ext uri="{FF2B5EF4-FFF2-40B4-BE49-F238E27FC236}">
                <a16:creationId xmlns:a16="http://schemas.microsoft.com/office/drawing/2014/main" id="{079897A9-B0C6-6280-353C-55873CA49AEF}"/>
              </a:ext>
            </a:extLst>
          </p:cNvPr>
          <p:cNvSpPr txBox="1"/>
          <p:nvPr/>
        </p:nvSpPr>
        <p:spPr>
          <a:xfrm>
            <a:off x="257085" y="3154680"/>
            <a:ext cx="8498295" cy="178946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Communication and Language</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Children will develop their listening and speaking skills by learning why listening carefully is important and following instructions during daily routines. They will build their vocabulary through class topics and everyday experiences, use polite social phrases when talking to others, and take part in whole-class and small-group discussions. Children will also learn to ask and answer questions to deepen their understanding, share their ideas and experiences, and become confident communicators.</a:t>
            </a:r>
            <a:endParaRPr dirty="0">
              <a:solidFill>
                <a:schemeClr val="dk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284657272"/>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626b481-f836-44c6-b68d-f95b20e45bf2">
      <Terms xmlns="http://schemas.microsoft.com/office/infopath/2007/PartnerControls"/>
    </lcf76f155ced4ddcb4097134ff3c332f>
    <TaxCatchAll xmlns="eebf49c5-abde-4c41-b5f3-1993c28cbd8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17515C8F657904092FE109529A9E901" ma:contentTypeVersion="11" ma:contentTypeDescription="Create a new document." ma:contentTypeScope="" ma:versionID="ef451176adf027e2e5d99298e3166404">
  <xsd:schema xmlns:xsd="http://www.w3.org/2001/XMLSchema" xmlns:xs="http://www.w3.org/2001/XMLSchema" xmlns:p="http://schemas.microsoft.com/office/2006/metadata/properties" xmlns:ns2="8626b481-f836-44c6-b68d-f95b20e45bf2" xmlns:ns3="eebf49c5-abde-4c41-b5f3-1993c28cbd86" targetNamespace="http://schemas.microsoft.com/office/2006/metadata/properties" ma:root="true" ma:fieldsID="19cc238c7d84838e601511e1a39c7b1b" ns2:_="" ns3:_="">
    <xsd:import namespace="8626b481-f836-44c6-b68d-f95b20e45bf2"/>
    <xsd:import namespace="eebf49c5-abde-4c41-b5f3-1993c28cbd8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26b481-f836-44c6-b68d-f95b20e45bf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52adb828-73ab-4ba4-8704-6342e3d9a6a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ebf49c5-abde-4c41-b5f3-1993c28cbd8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42e5d1a-9201-4322-93ea-2d3a8c9f1da2}" ma:internalName="TaxCatchAll" ma:showField="CatchAllData" ma:web="eebf49c5-abde-4c41-b5f3-1993c28cbd8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71A1AF1-7A66-4BF4-9CE0-05146408DF5A}">
  <ds:schemaRefs>
    <ds:schemaRef ds:uri="http://schemas.microsoft.com/office/infopath/2007/PartnerControls"/>
    <ds:schemaRef ds:uri="8626b481-f836-44c6-b68d-f95b20e45bf2"/>
    <ds:schemaRef ds:uri="http://www.w3.org/XML/1998/namespace"/>
    <ds:schemaRef ds:uri="http://schemas.microsoft.com/office/2006/documentManagement/types"/>
    <ds:schemaRef ds:uri="http://schemas.microsoft.com/office/2006/metadata/properties"/>
    <ds:schemaRef ds:uri="http://purl.org/dc/dcmitype/"/>
    <ds:schemaRef ds:uri="http://purl.org/dc/terms/"/>
    <ds:schemaRef ds:uri="eebf49c5-abde-4c41-b5f3-1993c28cbd86"/>
    <ds:schemaRef ds:uri="http://purl.org/dc/elements/1.1/"/>
    <ds:schemaRef ds:uri="http://schemas.openxmlformats.org/package/2006/metadata/core-properties"/>
  </ds:schemaRefs>
</ds:datastoreItem>
</file>

<file path=customXml/itemProps2.xml><?xml version="1.0" encoding="utf-8"?>
<ds:datastoreItem xmlns:ds="http://schemas.openxmlformats.org/officeDocument/2006/customXml" ds:itemID="{C9AAB63A-2C48-40E1-BA03-06C3940D87CD}">
  <ds:schemaRefs>
    <ds:schemaRef ds:uri="http://schemas.microsoft.com/sharepoint/v3/contenttype/forms"/>
  </ds:schemaRefs>
</ds:datastoreItem>
</file>

<file path=customXml/itemProps3.xml><?xml version="1.0" encoding="utf-8"?>
<ds:datastoreItem xmlns:ds="http://schemas.openxmlformats.org/officeDocument/2006/customXml" ds:itemID="{82BAE590-BF67-4C30-9ED7-835254FD37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26b481-f836-44c6-b68d-f95b20e45bf2"/>
    <ds:schemaRef ds:uri="eebf49c5-abde-4c41-b5f3-1993c28cbd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220</TotalTime>
  <Words>724</Words>
  <Application>Microsoft Office PowerPoint</Application>
  <PresentationFormat>On-screen Show (16:9)</PresentationFormat>
  <Paragraphs>24</Paragraphs>
  <Slides>3</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Arial</vt:lpstr>
      <vt:lpstr>Century Gothic</vt:lpstr>
      <vt:lpstr>Simple Light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Flack</dc:creator>
  <cp:lastModifiedBy>Anna Collis</cp:lastModifiedBy>
  <cp:revision>42</cp:revision>
  <dcterms:modified xsi:type="dcterms:W3CDTF">2026-09-22T08:33:45Z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0x010100617515C8F657904092FE109529A9E901</vt:lpwstr>
  </property>
  <property fmtid="{D5CDD505-2E9C-101B-9397-08002B2CF9AE}" pid="3" name="MediaServiceImageTags">
    <vt:lpwstr/>
  </property>
</Properties>
</file>