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7"/>
  </p:notesMasterIdLst>
  <p:sldIdLst>
    <p:sldId id="256" r:id="rId5"/>
    <p:sldId id="257" r:id="rId6"/>
  </p:sldIdLst>
  <p:sldSz cx="9144000" cy="5143500" type="screen16x9"/>
  <p:notesSz cx="6858000" cy="9144000"/>
  <p:embeddedFontLst>
    <p:embeddedFont>
      <p:font typeface="Century Gothic" panose="020B0502020202020204" pitchFamily="34" charset="0"/>
      <p:regular r:id="rId8"/>
      <p:bold r:id="rId9"/>
      <p:italic r:id="rId10"/>
      <p:boldItalic r:id="rId1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93" d="100"/>
          <a:sy n="93" d="100"/>
        </p:scale>
        <p:origin x="1162" y="24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4.fntdata"/><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font" Target="fonts/font2.fntdata"/><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82161"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2987c0d0075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2987c0d0075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80338" marR="331687" lvl="0" indent="-8271" algn="l" rtl="0">
              <a:lnSpc>
                <a:spcPct val="95183"/>
              </a:lnSpc>
              <a:spcBef>
                <a:spcPts val="38"/>
              </a:spcBef>
              <a:spcAft>
                <a:spcPts val="0"/>
              </a:spcAft>
              <a:buClr>
                <a:schemeClr val="dk1"/>
              </a:buClr>
              <a:buSzPts val="1100"/>
              <a:buFont typeface="Arial"/>
              <a:buNone/>
            </a:pPr>
            <a:endParaRPr sz="900">
              <a:solidFill>
                <a:srgbClr val="FF00FF"/>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accent6">
            <a:lumMod val="40000"/>
            <a:lumOff val="60000"/>
          </a:schemeClr>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p:nvPr/>
        </p:nvSpPr>
        <p:spPr>
          <a:xfrm>
            <a:off x="2763273" y="2184448"/>
            <a:ext cx="2211900" cy="1090827"/>
          </a:xfrm>
          <a:prstGeom prst="rect">
            <a:avLst/>
          </a:prstGeom>
          <a:noFill/>
          <a:ln>
            <a:noFill/>
          </a:ln>
        </p:spPr>
        <p:txBody>
          <a:bodyPr spcFirstLastPara="1" wrap="square" lIns="91425" tIns="91425" rIns="91425" bIns="91425" anchor="t" anchorCtr="0">
            <a:noAutofit/>
          </a:bodyPr>
          <a:lstStyle/>
          <a:p>
            <a:pPr marL="0" lvl="0" indent="0" algn="ctr">
              <a:spcBef>
                <a:spcPts val="0"/>
              </a:spcBef>
              <a:spcAft>
                <a:spcPts val="0"/>
              </a:spcAft>
              <a:buNone/>
            </a:pPr>
            <a:endParaRPr lang="en-GB" dirty="0">
              <a:solidFill>
                <a:schemeClr val="dk1"/>
              </a:solidFill>
            </a:endParaRPr>
          </a:p>
          <a:p>
            <a:pPr marL="0" lvl="0" indent="0" algn="ctr" rtl="0">
              <a:spcBef>
                <a:spcPts val="0"/>
              </a:spcBef>
              <a:spcAft>
                <a:spcPts val="0"/>
              </a:spcAft>
              <a:buClr>
                <a:schemeClr val="dk1"/>
              </a:buClr>
              <a:buSzPts val="1100"/>
              <a:buFont typeface="Arial"/>
              <a:buNone/>
            </a:pPr>
            <a:r>
              <a:rPr lang="en-GB" sz="1800" b="1" dirty="0">
                <a:solidFill>
                  <a:schemeClr val="dk1"/>
                </a:solidFill>
                <a:latin typeface="Century Gothic"/>
                <a:ea typeface="Century Gothic"/>
                <a:cs typeface="Century Gothic"/>
                <a:sym typeface="Century Gothic"/>
              </a:rPr>
              <a:t>Year 3</a:t>
            </a:r>
            <a:endParaRPr sz="1800" dirty="0">
              <a:solidFill>
                <a:schemeClr val="dk1"/>
              </a:solidFill>
              <a:latin typeface="Century Gothic"/>
              <a:ea typeface="Century Gothic"/>
              <a:cs typeface="Century Gothic"/>
              <a:sym typeface="Century Gothic"/>
            </a:endParaRPr>
          </a:p>
        </p:txBody>
      </p:sp>
      <p:sp>
        <p:nvSpPr>
          <p:cNvPr id="56" name="Google Shape;56;p13"/>
          <p:cNvSpPr txBox="1"/>
          <p:nvPr/>
        </p:nvSpPr>
        <p:spPr>
          <a:xfrm>
            <a:off x="6051626" y="133249"/>
            <a:ext cx="2948749" cy="208607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u="sng" dirty="0">
                <a:solidFill>
                  <a:schemeClr val="dk1"/>
                </a:solidFill>
                <a:latin typeface="Century Gothic"/>
                <a:ea typeface="Century Gothic"/>
                <a:cs typeface="Century Gothic"/>
                <a:sym typeface="Century Gothic"/>
              </a:rPr>
              <a:t>History</a:t>
            </a:r>
          </a:p>
          <a:p>
            <a:r>
              <a:rPr lang="en-GB" sz="1800" dirty="0">
                <a:solidFill>
                  <a:schemeClr val="dk1"/>
                </a:solidFill>
                <a:latin typeface="Century Gothic" panose="020B0502020202020204" pitchFamily="34" charset="0"/>
                <a:ea typeface="Century Gothic"/>
                <a:cs typeface="Century Gothic"/>
                <a:sym typeface="Century Gothic"/>
              </a:rPr>
              <a:t>The children will be exploring the question-</a:t>
            </a:r>
            <a:r>
              <a:rPr lang="en-GB" sz="1800" dirty="0">
                <a:latin typeface="Century Gothic" panose="020B0502020202020204" pitchFamily="34" charset="0"/>
              </a:rPr>
              <a:t>Would you prefer to have lived in the Stone Age, Bronze Age or Iron Age?</a:t>
            </a:r>
          </a:p>
          <a:p>
            <a:pPr marL="0" lvl="0" indent="0" algn="l" rtl="0">
              <a:spcBef>
                <a:spcPts val="0"/>
              </a:spcBef>
              <a:spcAft>
                <a:spcPts val="0"/>
              </a:spcAft>
              <a:buNone/>
            </a:pPr>
            <a:r>
              <a:rPr lang="en-US" dirty="0"/>
              <a:t>.</a:t>
            </a:r>
            <a:endParaRPr b="1" u="sng" dirty="0">
              <a:solidFill>
                <a:schemeClr val="dk1"/>
              </a:solidFill>
              <a:latin typeface="Century Gothic"/>
              <a:ea typeface="Century Gothic"/>
              <a:cs typeface="Century Gothic"/>
              <a:sym typeface="Century Gothic"/>
            </a:endParaRPr>
          </a:p>
        </p:txBody>
      </p:sp>
      <p:sp>
        <p:nvSpPr>
          <p:cNvPr id="57" name="Google Shape;57;p13"/>
          <p:cNvSpPr txBox="1"/>
          <p:nvPr/>
        </p:nvSpPr>
        <p:spPr>
          <a:xfrm>
            <a:off x="220729" y="3275275"/>
            <a:ext cx="3277800" cy="1282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u="sng" dirty="0">
                <a:solidFill>
                  <a:schemeClr val="dk1"/>
                </a:solidFill>
                <a:latin typeface="Century Gothic"/>
                <a:ea typeface="Century Gothic"/>
                <a:cs typeface="Century Gothic"/>
                <a:sym typeface="Century Gothic"/>
              </a:rPr>
              <a:t>Science </a:t>
            </a:r>
          </a:p>
          <a:p>
            <a:pPr marL="0" lvl="0" indent="0" algn="l" rtl="0">
              <a:spcBef>
                <a:spcPts val="0"/>
              </a:spcBef>
              <a:spcAft>
                <a:spcPts val="0"/>
              </a:spcAft>
              <a:buNone/>
            </a:pPr>
            <a:r>
              <a:rPr lang="en-US" dirty="0">
                <a:solidFill>
                  <a:schemeClr val="dk1"/>
                </a:solidFill>
                <a:latin typeface="Century Gothic"/>
                <a:ea typeface="Century Gothic"/>
                <a:cs typeface="Century Gothic"/>
                <a:sym typeface="Century Gothic"/>
              </a:rPr>
              <a:t>In the Autumn term children will learn all about the role of a skeleton and muscles, how the body uses energy and what constitutes a balanced diet.</a:t>
            </a:r>
            <a:endParaRPr lang="en-US" sz="1800" dirty="0">
              <a:solidFill>
                <a:schemeClr val="dk2"/>
              </a:solidFill>
            </a:endParaRPr>
          </a:p>
        </p:txBody>
      </p:sp>
      <p:sp>
        <p:nvSpPr>
          <p:cNvPr id="58" name="Google Shape;58;p13"/>
          <p:cNvSpPr txBox="1"/>
          <p:nvPr/>
        </p:nvSpPr>
        <p:spPr>
          <a:xfrm>
            <a:off x="4996346" y="2344277"/>
            <a:ext cx="3387175" cy="266597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u="sng" dirty="0">
                <a:solidFill>
                  <a:schemeClr val="dk1"/>
                </a:solidFill>
                <a:latin typeface="Century Gothic"/>
                <a:ea typeface="Century Gothic"/>
                <a:cs typeface="Century Gothic"/>
                <a:sym typeface="Century Gothic"/>
              </a:rPr>
              <a:t>English </a:t>
            </a:r>
            <a:endParaRPr b="1" u="sng" dirty="0">
              <a:solidFill>
                <a:schemeClr val="dk1"/>
              </a:solidFill>
              <a:latin typeface="Century Gothic"/>
              <a:ea typeface="Century Gothic"/>
              <a:cs typeface="Century Gothic"/>
              <a:sym typeface="Century Gothic"/>
            </a:endParaRPr>
          </a:p>
          <a:p>
            <a:pPr lvl="0"/>
            <a:r>
              <a:rPr lang="en-GB" sz="1600" dirty="0">
                <a:solidFill>
                  <a:schemeClr val="dk1"/>
                </a:solidFill>
                <a:latin typeface="Century Gothic" panose="020B0502020202020204" pitchFamily="34" charset="0"/>
                <a:ea typeface="Century Gothic"/>
                <a:cs typeface="Century Gothic"/>
                <a:sym typeface="Century Gothic"/>
              </a:rPr>
              <a:t>The children’s writing will focus on learning about narratives and poetry. Our focus texts will be ‘Mini Rabbit not lost’ by John Bond and poetry ‘</a:t>
            </a:r>
            <a:r>
              <a:rPr lang="en-GB" sz="1600" dirty="0">
                <a:latin typeface="Century Gothic" panose="020B0502020202020204" pitchFamily="34" charset="0"/>
              </a:rPr>
              <a:t>Words are Ours’ by Michael Rosen and ‘The Magic Box’ by Kit Wright.</a:t>
            </a:r>
            <a:endParaRPr lang="en-GB" sz="1600" dirty="0">
              <a:solidFill>
                <a:schemeClr val="dk1"/>
              </a:solidFill>
              <a:latin typeface="Century Gothic" panose="020B0502020202020204" pitchFamily="34" charset="0"/>
              <a:ea typeface="Century Gothic"/>
              <a:cs typeface="Century Gothic"/>
              <a:sym typeface="Century Gothic"/>
            </a:endParaRPr>
          </a:p>
        </p:txBody>
      </p:sp>
      <p:sp>
        <p:nvSpPr>
          <p:cNvPr id="59" name="Google Shape;59;p13"/>
          <p:cNvSpPr txBox="1"/>
          <p:nvPr/>
        </p:nvSpPr>
        <p:spPr>
          <a:xfrm>
            <a:off x="3092375" y="307335"/>
            <a:ext cx="2705100" cy="296794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u="sng" dirty="0">
                <a:solidFill>
                  <a:schemeClr val="dk1"/>
                </a:solidFill>
                <a:latin typeface="Century Gothic"/>
                <a:ea typeface="Century Gothic"/>
                <a:cs typeface="Century Gothic"/>
                <a:sym typeface="Century Gothic"/>
              </a:rPr>
              <a:t>Maths </a:t>
            </a:r>
            <a:endParaRPr b="1" u="sng" dirty="0">
              <a:solidFill>
                <a:schemeClr val="dk1"/>
              </a:solidFill>
              <a:latin typeface="Century Gothic"/>
              <a:ea typeface="Century Gothic"/>
              <a:cs typeface="Century Gothic"/>
              <a:sym typeface="Century Gothic"/>
            </a:endParaRPr>
          </a:p>
          <a:p>
            <a:pPr marL="0" lvl="0" indent="0" algn="l" rtl="0">
              <a:spcBef>
                <a:spcPts val="0"/>
              </a:spcBef>
              <a:spcAft>
                <a:spcPts val="0"/>
              </a:spcAft>
              <a:buNone/>
            </a:pPr>
            <a:r>
              <a:rPr lang="en-GB" dirty="0">
                <a:solidFill>
                  <a:schemeClr val="dk1"/>
                </a:solidFill>
                <a:latin typeface="Century Gothic"/>
                <a:ea typeface="Century Gothic"/>
                <a:cs typeface="Century Gothic"/>
                <a:sym typeface="Century Gothic"/>
              </a:rPr>
              <a:t>The units the children will be looking at this half term are place value and addition and subtraction. We will continue to work on our times table fluency in preparation for Year 4.</a:t>
            </a:r>
            <a:endParaRPr dirty="0">
              <a:solidFill>
                <a:schemeClr val="dk1"/>
              </a:solidFill>
              <a:latin typeface="Century Gothic"/>
              <a:ea typeface="Century Gothic"/>
              <a:cs typeface="Century Gothic"/>
              <a:sym typeface="Century Gothic"/>
            </a:endParaRPr>
          </a:p>
        </p:txBody>
      </p:sp>
      <p:pic>
        <p:nvPicPr>
          <p:cNvPr id="1026" name="Picture 2" descr="The human skeleton: protection KS2 | Y3 ...">
            <a:extLst>
              <a:ext uri="{FF2B5EF4-FFF2-40B4-BE49-F238E27FC236}">
                <a16:creationId xmlns:a16="http://schemas.microsoft.com/office/drawing/2014/main" id="{E8BFCE9F-C0A9-5C28-9EAF-8157CD135E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018" y="759277"/>
            <a:ext cx="1952625" cy="234315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Cartoon Toucan Images – Browse 50,724 Stock Photos, Vectors ...">
            <a:extLst>
              <a:ext uri="{FF2B5EF4-FFF2-40B4-BE49-F238E27FC236}">
                <a16:creationId xmlns:a16="http://schemas.microsoft.com/office/drawing/2014/main" id="{F6DA63F7-12A6-D42F-56B7-40AAC2AF9178}"/>
              </a:ext>
            </a:extLst>
          </p:cNvPr>
          <p:cNvPicPr>
            <a:picLocks noChangeAspect="1"/>
          </p:cNvPicPr>
          <p:nvPr/>
        </p:nvPicPr>
        <p:blipFill>
          <a:blip r:embed="rId4"/>
          <a:stretch>
            <a:fillRect/>
          </a:stretch>
        </p:blipFill>
        <p:spPr>
          <a:xfrm>
            <a:off x="3397504" y="2899483"/>
            <a:ext cx="1325880" cy="109728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4"/>
          <p:cNvSpPr txBox="1"/>
          <p:nvPr/>
        </p:nvSpPr>
        <p:spPr>
          <a:xfrm>
            <a:off x="13600" y="138393"/>
            <a:ext cx="2158800" cy="3396662"/>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u="sng" dirty="0">
                <a:solidFill>
                  <a:schemeClr val="dk1"/>
                </a:solidFill>
                <a:latin typeface="Century Gothic"/>
                <a:ea typeface="Century Gothic"/>
                <a:cs typeface="Century Gothic"/>
                <a:sym typeface="Century Gothic"/>
              </a:rPr>
              <a:t>PSHE </a:t>
            </a:r>
            <a:endParaRPr b="1" u="sng" dirty="0">
              <a:solidFill>
                <a:schemeClr val="dk1"/>
              </a:solidFill>
              <a:latin typeface="Century Gothic"/>
              <a:ea typeface="Century Gothic"/>
              <a:cs typeface="Century Gothic"/>
              <a:sym typeface="Century Gothic"/>
            </a:endParaRPr>
          </a:p>
          <a:p>
            <a:pPr marL="0" lvl="0" indent="0" algn="l" rtl="0">
              <a:spcBef>
                <a:spcPts val="0"/>
              </a:spcBef>
              <a:spcAft>
                <a:spcPts val="0"/>
              </a:spcAft>
              <a:buNone/>
            </a:pPr>
            <a:r>
              <a:rPr lang="en-GB" dirty="0">
                <a:solidFill>
                  <a:schemeClr val="dk1"/>
                </a:solidFill>
                <a:latin typeface="Century Gothic"/>
                <a:ea typeface="Century Gothic"/>
                <a:cs typeface="Century Gothic"/>
                <a:sym typeface="Century Gothic"/>
              </a:rPr>
              <a:t>The unit the children will be looking at is ‘Me and my relationships’.</a:t>
            </a:r>
            <a:endParaRPr dirty="0">
              <a:solidFill>
                <a:schemeClr val="dk1"/>
              </a:solidFill>
              <a:latin typeface="Century Gothic"/>
              <a:ea typeface="Century Gothic"/>
              <a:cs typeface="Century Gothic"/>
              <a:sym typeface="Century Gothic"/>
            </a:endParaRPr>
          </a:p>
        </p:txBody>
      </p:sp>
      <p:sp>
        <p:nvSpPr>
          <p:cNvPr id="68" name="Google Shape;68;p14"/>
          <p:cNvSpPr txBox="1"/>
          <p:nvPr/>
        </p:nvSpPr>
        <p:spPr>
          <a:xfrm>
            <a:off x="2533998" y="138393"/>
            <a:ext cx="2491800" cy="138541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u="sng" dirty="0">
                <a:solidFill>
                  <a:schemeClr val="dk1"/>
                </a:solidFill>
                <a:latin typeface="Century Gothic"/>
                <a:ea typeface="Century Gothic"/>
                <a:cs typeface="Century Gothic"/>
                <a:sym typeface="Century Gothic"/>
              </a:rPr>
              <a:t>Computing </a:t>
            </a:r>
            <a:endParaRPr b="1" u="sng" dirty="0">
              <a:solidFill>
                <a:schemeClr val="dk1"/>
              </a:solidFill>
              <a:latin typeface="Century Gothic"/>
              <a:ea typeface="Century Gothic"/>
              <a:cs typeface="Century Gothic"/>
              <a:sym typeface="Century Gothic"/>
            </a:endParaRPr>
          </a:p>
          <a:p>
            <a:pPr marL="0" lvl="0" indent="0" algn="l" rtl="0">
              <a:spcBef>
                <a:spcPts val="0"/>
              </a:spcBef>
              <a:spcAft>
                <a:spcPts val="0"/>
              </a:spcAft>
              <a:buNone/>
            </a:pPr>
            <a:r>
              <a:rPr lang="en-US" dirty="0">
                <a:solidFill>
                  <a:schemeClr val="dk1"/>
                </a:solidFill>
                <a:latin typeface="Century Gothic"/>
                <a:ea typeface="Century Gothic"/>
                <a:cs typeface="Century Gothic"/>
                <a:sym typeface="Century Gothic"/>
              </a:rPr>
              <a:t>The children will be exploring programming. They will be exploring creating their own coding and debugging using scratch. </a:t>
            </a:r>
          </a:p>
          <a:p>
            <a:pPr marL="0" lvl="0" indent="0" algn="l" rtl="0">
              <a:spcBef>
                <a:spcPts val="0"/>
              </a:spcBef>
              <a:spcAft>
                <a:spcPts val="0"/>
              </a:spcAft>
              <a:buNone/>
            </a:pPr>
            <a:endParaRPr dirty="0">
              <a:solidFill>
                <a:schemeClr val="dk1"/>
              </a:solidFill>
              <a:latin typeface="Century Gothic"/>
              <a:ea typeface="Century Gothic"/>
              <a:cs typeface="Century Gothic"/>
              <a:sym typeface="Century Gothic"/>
            </a:endParaRPr>
          </a:p>
        </p:txBody>
      </p:sp>
      <p:sp>
        <p:nvSpPr>
          <p:cNvPr id="69" name="Google Shape;69;p14"/>
          <p:cNvSpPr txBox="1"/>
          <p:nvPr/>
        </p:nvSpPr>
        <p:spPr>
          <a:xfrm>
            <a:off x="3779898" y="3147187"/>
            <a:ext cx="3655576" cy="148857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u="sng" dirty="0">
                <a:solidFill>
                  <a:schemeClr val="dk1"/>
                </a:solidFill>
                <a:latin typeface="Century Gothic"/>
                <a:ea typeface="Century Gothic"/>
                <a:cs typeface="Century Gothic"/>
                <a:sym typeface="Century Gothic"/>
              </a:rPr>
              <a:t>Worldviews</a:t>
            </a:r>
            <a:endParaRPr b="1" u="sng" dirty="0">
              <a:solidFill>
                <a:schemeClr val="dk1"/>
              </a:solidFill>
              <a:latin typeface="Century Gothic"/>
              <a:ea typeface="Century Gothic"/>
              <a:cs typeface="Century Gothic"/>
              <a:sym typeface="Century Gothic"/>
            </a:endParaRPr>
          </a:p>
          <a:p>
            <a:pPr lvl="0"/>
            <a:r>
              <a:rPr lang="en-GB" dirty="0">
                <a:solidFill>
                  <a:schemeClr val="dk1"/>
                </a:solidFill>
                <a:latin typeface="Century Gothic" panose="020B0502020202020204" pitchFamily="34" charset="0"/>
                <a:ea typeface="Century Gothic"/>
                <a:cs typeface="Century Gothic"/>
                <a:sym typeface="Century Gothic"/>
              </a:rPr>
              <a:t>The children </a:t>
            </a:r>
            <a:r>
              <a:rPr lang="en-US" dirty="0">
                <a:latin typeface="Century Gothic" panose="020B0502020202020204" pitchFamily="34" charset="0"/>
                <a:ea typeface="Century Gothic"/>
                <a:cs typeface="Century Gothic"/>
                <a:sym typeface="Century Gothic"/>
              </a:rPr>
              <a:t>will explore spirituality, the inner self and the soul through different religious and non-religious worldviews.</a:t>
            </a:r>
            <a:endParaRPr dirty="0">
              <a:solidFill>
                <a:schemeClr val="dk1"/>
              </a:solidFill>
              <a:latin typeface="Century Gothic" panose="020B0502020202020204" pitchFamily="34" charset="0"/>
              <a:ea typeface="Century Gothic"/>
              <a:cs typeface="Century Gothic"/>
              <a:sym typeface="Century Gothic"/>
            </a:endParaRPr>
          </a:p>
        </p:txBody>
      </p:sp>
      <p:sp>
        <p:nvSpPr>
          <p:cNvPr id="70" name="Google Shape;70;p14"/>
          <p:cNvSpPr txBox="1"/>
          <p:nvPr/>
        </p:nvSpPr>
        <p:spPr>
          <a:xfrm>
            <a:off x="5303025" y="138393"/>
            <a:ext cx="3571200" cy="107925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u="sng" dirty="0">
                <a:solidFill>
                  <a:schemeClr val="dk1"/>
                </a:solidFill>
                <a:latin typeface="Century Gothic"/>
                <a:ea typeface="Century Gothic"/>
                <a:cs typeface="Century Gothic"/>
                <a:sym typeface="Century Gothic"/>
              </a:rPr>
              <a:t>Art </a:t>
            </a:r>
            <a:endParaRPr b="1" u="sng" dirty="0">
              <a:solidFill>
                <a:schemeClr val="dk1"/>
              </a:solidFill>
              <a:latin typeface="Century Gothic" panose="020B0502020202020204" pitchFamily="34" charset="0"/>
              <a:ea typeface="Century Gothic"/>
              <a:cs typeface="Century Gothic"/>
              <a:sym typeface="Century Gothic"/>
            </a:endParaRPr>
          </a:p>
          <a:p>
            <a:pPr marL="0" lvl="0" indent="0" algn="l" rtl="0">
              <a:spcBef>
                <a:spcPts val="0"/>
              </a:spcBef>
              <a:spcAft>
                <a:spcPts val="0"/>
              </a:spcAft>
              <a:buNone/>
            </a:pPr>
            <a:r>
              <a:rPr lang="en-GB" dirty="0">
                <a:solidFill>
                  <a:schemeClr val="dk2"/>
                </a:solidFill>
                <a:latin typeface="Century Gothic" panose="020B0502020202020204" pitchFamily="34" charset="0"/>
              </a:rPr>
              <a:t>The children will be developing shading skills and drawing techniques to create botanical inspired digital drawings.</a:t>
            </a:r>
            <a:endParaRPr dirty="0">
              <a:solidFill>
                <a:schemeClr val="dk2"/>
              </a:solidFill>
              <a:latin typeface="Century Gothic" panose="020B0502020202020204" pitchFamily="34" charset="0"/>
            </a:endParaRPr>
          </a:p>
        </p:txBody>
      </p:sp>
      <p:sp>
        <p:nvSpPr>
          <p:cNvPr id="71" name="Google Shape;71;p14"/>
          <p:cNvSpPr txBox="1"/>
          <p:nvPr/>
        </p:nvSpPr>
        <p:spPr>
          <a:xfrm>
            <a:off x="119925" y="3335110"/>
            <a:ext cx="3142564" cy="172640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u="sng" dirty="0">
                <a:solidFill>
                  <a:schemeClr val="dk1"/>
                </a:solidFill>
                <a:latin typeface="Century Gothic"/>
                <a:ea typeface="Century Gothic"/>
                <a:cs typeface="Century Gothic"/>
                <a:sym typeface="Century Gothic"/>
              </a:rPr>
              <a:t>Music</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Century Gothic" panose="020B0502020202020204" pitchFamily="34" charset="0"/>
                <a:cs typeface="Arial"/>
                <a:sym typeface="Arial"/>
              </a:rPr>
              <a:t>In the spring term, develop their music skills through listening and  singing. Our unit is called Mountain Melodies : Steps and leaps. </a:t>
            </a:r>
            <a:endParaRPr lang="en-GB" b="1" u="sng" dirty="0">
              <a:solidFill>
                <a:schemeClr val="dk1"/>
              </a:solidFill>
              <a:latin typeface="Century Gothic"/>
              <a:ea typeface="Century Gothic"/>
              <a:cs typeface="Century Gothic"/>
              <a:sym typeface="Century Gothic"/>
            </a:endParaRPr>
          </a:p>
        </p:txBody>
      </p:sp>
      <p:sp>
        <p:nvSpPr>
          <p:cNvPr id="72" name="Google Shape;72;p14"/>
          <p:cNvSpPr txBox="1"/>
          <p:nvPr/>
        </p:nvSpPr>
        <p:spPr>
          <a:xfrm>
            <a:off x="300043" y="1523807"/>
            <a:ext cx="1887549" cy="174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u="sng" dirty="0">
                <a:solidFill>
                  <a:schemeClr val="dk1"/>
                </a:solidFill>
                <a:latin typeface="Century Gothic"/>
                <a:ea typeface="Century Gothic"/>
                <a:cs typeface="Century Gothic"/>
                <a:sym typeface="Century Gothic"/>
              </a:rPr>
              <a:t>French</a:t>
            </a:r>
            <a:endParaRPr b="1" u="sng" dirty="0">
              <a:solidFill>
                <a:schemeClr val="dk1"/>
              </a:solidFill>
              <a:latin typeface="Century Gothic"/>
              <a:ea typeface="Century Gothic"/>
              <a:cs typeface="Century Gothic"/>
              <a:sym typeface="Century Gothic"/>
            </a:endParaRPr>
          </a:p>
          <a:p>
            <a:pPr marL="0" lvl="0" indent="0" algn="l" rtl="0">
              <a:spcBef>
                <a:spcPts val="0"/>
              </a:spcBef>
              <a:spcAft>
                <a:spcPts val="0"/>
              </a:spcAft>
              <a:buNone/>
            </a:pPr>
            <a:r>
              <a:rPr lang="en-GB" dirty="0">
                <a:solidFill>
                  <a:schemeClr val="dk1"/>
                </a:solidFill>
                <a:latin typeface="Century Gothic"/>
                <a:ea typeface="Century Gothic"/>
                <a:cs typeface="Century Gothic"/>
                <a:sym typeface="Century Gothic"/>
              </a:rPr>
              <a:t>We will be learning French greetings including day and night and asking how people are feeling.</a:t>
            </a:r>
            <a:endParaRPr dirty="0">
              <a:solidFill>
                <a:schemeClr val="dk1"/>
              </a:solidFill>
              <a:latin typeface="Century Gothic"/>
              <a:ea typeface="Century Gothic"/>
              <a:cs typeface="Century Gothic"/>
              <a:sym typeface="Century Gothic"/>
            </a:endParaRPr>
          </a:p>
          <a:p>
            <a:pPr marL="0" lvl="0" indent="0" algn="l" rtl="0">
              <a:spcBef>
                <a:spcPts val="0"/>
              </a:spcBef>
              <a:spcAft>
                <a:spcPts val="0"/>
              </a:spcAft>
              <a:buNone/>
            </a:pPr>
            <a:endParaRPr lang="en-GB" b="1" u="sng" dirty="0">
              <a:solidFill>
                <a:schemeClr val="dk1"/>
              </a:solidFill>
              <a:latin typeface="Century Gothic"/>
              <a:ea typeface="Century Gothic"/>
              <a:cs typeface="Century Gothic"/>
              <a:sym typeface="Century Gothic"/>
            </a:endParaRPr>
          </a:p>
        </p:txBody>
      </p:sp>
      <p:sp>
        <p:nvSpPr>
          <p:cNvPr id="73" name="Google Shape;73;p14"/>
          <p:cNvSpPr txBox="1"/>
          <p:nvPr/>
        </p:nvSpPr>
        <p:spPr>
          <a:xfrm>
            <a:off x="7450667" y="2806026"/>
            <a:ext cx="1423558" cy="1857162"/>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u="sng" dirty="0">
                <a:solidFill>
                  <a:schemeClr val="dk1"/>
                </a:solidFill>
                <a:latin typeface="Century Gothic"/>
                <a:ea typeface="Century Gothic"/>
                <a:cs typeface="Century Gothic"/>
                <a:sym typeface="Century Gothic"/>
              </a:rPr>
              <a:t>Home learning </a:t>
            </a:r>
            <a:endParaRPr b="1" u="sng" dirty="0">
              <a:solidFill>
                <a:schemeClr val="dk1"/>
              </a:solidFill>
              <a:latin typeface="Century Gothic"/>
              <a:ea typeface="Century Gothic"/>
              <a:cs typeface="Century Gothic"/>
              <a:sym typeface="Century Gothic"/>
            </a:endParaRPr>
          </a:p>
          <a:p>
            <a:pPr marL="0" lvl="0" indent="0" algn="l" rtl="0">
              <a:spcBef>
                <a:spcPts val="0"/>
              </a:spcBef>
              <a:spcAft>
                <a:spcPts val="0"/>
              </a:spcAft>
              <a:buNone/>
            </a:pPr>
            <a:r>
              <a:rPr lang="en-GB" sz="1200" i="1" dirty="0">
                <a:solidFill>
                  <a:schemeClr val="dk1"/>
                </a:solidFill>
                <a:latin typeface="Century Gothic"/>
                <a:ea typeface="Century Gothic"/>
                <a:cs typeface="Century Gothic"/>
                <a:sym typeface="Century Gothic"/>
              </a:rPr>
              <a:t>Reading- </a:t>
            </a:r>
            <a:r>
              <a:rPr lang="en-GB" sz="1200" dirty="0">
                <a:solidFill>
                  <a:schemeClr val="dk1"/>
                </a:solidFill>
                <a:latin typeface="Century Gothic"/>
                <a:ea typeface="Century Gothic"/>
                <a:cs typeface="Century Gothic"/>
                <a:sym typeface="Century Gothic"/>
              </a:rPr>
              <a:t>at least 10 minutes daily.  </a:t>
            </a:r>
            <a:endParaRPr sz="1200" dirty="0">
              <a:solidFill>
                <a:schemeClr val="dk1"/>
              </a:solidFill>
              <a:latin typeface="Century Gothic"/>
              <a:ea typeface="Century Gothic"/>
              <a:cs typeface="Century Gothic"/>
              <a:sym typeface="Century Gothic"/>
            </a:endParaRPr>
          </a:p>
          <a:p>
            <a:pPr marL="0" lvl="0" indent="0" algn="l" rtl="0">
              <a:spcBef>
                <a:spcPts val="0"/>
              </a:spcBef>
              <a:spcAft>
                <a:spcPts val="0"/>
              </a:spcAft>
              <a:buNone/>
            </a:pPr>
            <a:r>
              <a:rPr lang="en-GB" sz="1200" i="1" dirty="0">
                <a:solidFill>
                  <a:schemeClr val="dk1"/>
                </a:solidFill>
                <a:latin typeface="Century Gothic"/>
                <a:ea typeface="Century Gothic"/>
                <a:cs typeface="Century Gothic"/>
                <a:sym typeface="Century Gothic"/>
              </a:rPr>
              <a:t>Times tables- </a:t>
            </a:r>
            <a:r>
              <a:rPr lang="en-GB" sz="1200" dirty="0">
                <a:solidFill>
                  <a:schemeClr val="dk1"/>
                </a:solidFill>
                <a:latin typeface="Century Gothic"/>
                <a:ea typeface="Century Gothic"/>
                <a:cs typeface="Century Gothic"/>
                <a:sym typeface="Century Gothic"/>
              </a:rPr>
              <a:t>TT Rockstars daily.</a:t>
            </a:r>
            <a:endParaRPr sz="1200" dirty="0">
              <a:solidFill>
                <a:schemeClr val="dk1"/>
              </a:solidFill>
              <a:latin typeface="Century Gothic"/>
              <a:ea typeface="Century Gothic"/>
              <a:cs typeface="Century Gothic"/>
              <a:sym typeface="Century Gothic"/>
            </a:endParaRPr>
          </a:p>
        </p:txBody>
      </p:sp>
      <p:sp>
        <p:nvSpPr>
          <p:cNvPr id="75" name="Google Shape;75;p14"/>
          <p:cNvSpPr txBox="1"/>
          <p:nvPr/>
        </p:nvSpPr>
        <p:spPr>
          <a:xfrm>
            <a:off x="3970394" y="1658035"/>
            <a:ext cx="2491800" cy="116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u="sng" dirty="0">
                <a:solidFill>
                  <a:schemeClr val="dk1"/>
                </a:solidFill>
                <a:latin typeface="Century Gothic"/>
                <a:ea typeface="Century Gothic"/>
                <a:cs typeface="Century Gothic"/>
                <a:sym typeface="Century Gothic"/>
              </a:rPr>
              <a:t>PE</a:t>
            </a:r>
            <a:endParaRPr b="1" u="sng" dirty="0">
              <a:solidFill>
                <a:schemeClr val="dk1"/>
              </a:solidFill>
              <a:latin typeface="Century Gothic"/>
              <a:ea typeface="Century Gothic"/>
              <a:cs typeface="Century Gothic"/>
              <a:sym typeface="Century Gothic"/>
            </a:endParaRPr>
          </a:p>
          <a:p>
            <a:pPr marL="0" lvl="0" indent="0" algn="l" rtl="0">
              <a:spcBef>
                <a:spcPts val="0"/>
              </a:spcBef>
              <a:spcAft>
                <a:spcPts val="0"/>
              </a:spcAft>
              <a:buNone/>
            </a:pPr>
            <a:r>
              <a:rPr lang="en-GB" dirty="0">
                <a:solidFill>
                  <a:schemeClr val="dk1"/>
                </a:solidFill>
                <a:latin typeface="Century Gothic"/>
                <a:ea typeface="Century Gothic"/>
                <a:cs typeface="Century Gothic"/>
                <a:sym typeface="Century Gothic"/>
              </a:rPr>
              <a:t>The children will be doing fitness and ball skills.</a:t>
            </a:r>
            <a:endParaRPr dirty="0">
              <a:solidFill>
                <a:schemeClr val="dk1"/>
              </a:solidFill>
              <a:latin typeface="Century Gothic"/>
              <a:ea typeface="Century Gothic"/>
              <a:cs typeface="Century Gothic"/>
              <a:sym typeface="Century Gothic"/>
            </a:endParaRPr>
          </a:p>
        </p:txBody>
      </p:sp>
      <p:pic>
        <p:nvPicPr>
          <p:cNvPr id="77" name="Google Shape;77;p14" title="File:Flag of France.png - Wikimedia Commons"/>
          <p:cNvPicPr preferRelativeResize="0"/>
          <p:nvPr/>
        </p:nvPicPr>
        <p:blipFill>
          <a:blip r:embed="rId3">
            <a:alphaModFix/>
          </a:blip>
          <a:stretch>
            <a:fillRect/>
          </a:stretch>
        </p:blipFill>
        <p:spPr>
          <a:xfrm>
            <a:off x="2267882" y="1920062"/>
            <a:ext cx="1512016" cy="1167000"/>
          </a:xfrm>
          <a:prstGeom prst="rect">
            <a:avLst/>
          </a:prstGeom>
          <a:noFill/>
          <a:ln>
            <a:noFill/>
          </a:ln>
        </p:spPr>
      </p:pic>
      <p:pic>
        <p:nvPicPr>
          <p:cNvPr id="2050" name="Picture 2" descr="Basketball Years KS1 &amp; KS2 (Tuesday ...">
            <a:extLst>
              <a:ext uri="{FF2B5EF4-FFF2-40B4-BE49-F238E27FC236}">
                <a16:creationId xmlns:a16="http://schemas.microsoft.com/office/drawing/2014/main" id="{39299CB4-B293-B80F-569E-ACD3CD6114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52690" y="1480881"/>
            <a:ext cx="1770653" cy="117828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17515C8F657904092FE109529A9E901" ma:contentTypeVersion="11" ma:contentTypeDescription="Create a new document." ma:contentTypeScope="" ma:versionID="ef451176adf027e2e5d99298e3166404">
  <xsd:schema xmlns:xsd="http://www.w3.org/2001/XMLSchema" xmlns:xs="http://www.w3.org/2001/XMLSchema" xmlns:p="http://schemas.microsoft.com/office/2006/metadata/properties" xmlns:ns2="8626b481-f836-44c6-b68d-f95b20e45bf2" xmlns:ns3="eebf49c5-abde-4c41-b5f3-1993c28cbd86" targetNamespace="http://schemas.microsoft.com/office/2006/metadata/properties" ma:root="true" ma:fieldsID="19cc238c7d84838e601511e1a39c7b1b" ns2:_="" ns3:_="">
    <xsd:import namespace="8626b481-f836-44c6-b68d-f95b20e45bf2"/>
    <xsd:import namespace="eebf49c5-abde-4c41-b5f3-1993c28cbd8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626b481-f836-44c6-b68d-f95b20e45b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2adb828-73ab-4ba4-8704-6342e3d9a6a8"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ebf49c5-abde-4c41-b5f3-1993c28cbd86"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542e5d1a-9201-4322-93ea-2d3a8c9f1da2}" ma:internalName="TaxCatchAll" ma:showField="CatchAllData" ma:web="eebf49c5-abde-4c41-b5f3-1993c28cbd8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626b481-f836-44c6-b68d-f95b20e45bf2">
      <Terms xmlns="http://schemas.microsoft.com/office/infopath/2007/PartnerControls"/>
    </lcf76f155ced4ddcb4097134ff3c332f>
    <TaxCatchAll xmlns="eebf49c5-abde-4c41-b5f3-1993c28cbd86" xsi:nil="true"/>
  </documentManagement>
</p:properties>
</file>

<file path=customXml/itemProps1.xml><?xml version="1.0" encoding="utf-8"?>
<ds:datastoreItem xmlns:ds="http://schemas.openxmlformats.org/officeDocument/2006/customXml" ds:itemID="{82BAE590-BF67-4C30-9ED7-835254FD372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626b481-f836-44c6-b68d-f95b20e45bf2"/>
    <ds:schemaRef ds:uri="eebf49c5-abde-4c41-b5f3-1993c28cbd8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9AAB63A-2C48-40E1-BA03-06C3940D87CD}">
  <ds:schemaRefs>
    <ds:schemaRef ds:uri="http://schemas.microsoft.com/sharepoint/v3/contenttype/forms"/>
  </ds:schemaRefs>
</ds:datastoreItem>
</file>

<file path=customXml/itemProps3.xml><?xml version="1.0" encoding="utf-8"?>
<ds:datastoreItem xmlns:ds="http://schemas.openxmlformats.org/officeDocument/2006/customXml" ds:itemID="{F71A1AF1-7A66-4BF4-9CE0-05146408DF5A}">
  <ds:schemaRefs>
    <ds:schemaRef ds:uri="http://purl.org/dc/terms/"/>
    <ds:schemaRef ds:uri="8626b481-f836-44c6-b68d-f95b20e45bf2"/>
    <ds:schemaRef ds:uri="http://purl.org/dc/dcmitype/"/>
    <ds:schemaRef ds:uri="http://www.w3.org/XML/1998/namespace"/>
    <ds:schemaRef ds:uri="eebf49c5-abde-4c41-b5f3-1993c28cbd86"/>
    <ds:schemaRef ds:uri="http://schemas.microsoft.com/office/2006/documentManagement/types"/>
    <ds:schemaRef ds:uri="http://purl.org/dc/elements/1.1/"/>
    <ds:schemaRef ds:uri="http://schemas.openxmlformats.org/package/2006/metadata/core-propertie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221</TotalTime>
  <Words>285</Words>
  <Application>Microsoft Office PowerPoint</Application>
  <PresentationFormat>On-screen Show (16:9)</PresentationFormat>
  <Paragraphs>28</Paragraphs>
  <Slides>2</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Century Gothic</vt:lpstr>
      <vt:lpstr>Arial</vt:lpstr>
      <vt:lpstr>Simple Light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Flack</dc:creator>
  <cp:lastModifiedBy>Nyree Cormack</cp:lastModifiedBy>
  <cp:revision>13</cp:revision>
  <dcterms:modified xsi:type="dcterms:W3CDTF">2026-09-10T16:13:35Z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0x010100617515C8F657904092FE109529A9E901</vt:lpwstr>
  </property>
  <property fmtid="{D5CDD505-2E9C-101B-9397-08002B2CF9AE}" pid="3" name="MediaServiceImageTags">
    <vt:lpwstr/>
  </property>
</Properties>
</file>