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7"/>
  </p:notesMasterIdLst>
  <p:sldIdLst>
    <p:sldId id="256" r:id="rId5"/>
    <p:sldId id="257" r:id="rId6"/>
  </p:sldIdLst>
  <p:sldSz cx="9144000" cy="5143500" type="screen16x9"/>
  <p:notesSz cx="6794500" cy="9931400"/>
  <p:embeddedFontLst>
    <p:embeddedFont>
      <p:font typeface="Century Gothic" panose="020B0502020202020204" pitchFamily="3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E9676A-0130-47D9-A306-5BCDCD1FC513}" v="1" dt="2026-09-18T11:29:28.3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5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Winstone" userId="43f2ece3-2af6-429a-994f-a844b74d5a5c" providerId="ADAL" clId="{5E3F6F75-091C-4933-9CCE-A2C82B49A0BE}"/>
    <pc:docChg chg="modSld modNotesMaster">
      <pc:chgData name="Emily Winstone" userId="43f2ece3-2af6-429a-994f-a844b74d5a5c" providerId="ADAL" clId="{5E3F6F75-091C-4933-9CCE-A2C82B49A0BE}" dt="2026-09-18T11:48:20.299" v="2" actId="1076"/>
      <pc:docMkLst>
        <pc:docMk/>
      </pc:docMkLst>
      <pc:sldChg chg="modNotes">
        <pc:chgData name="Emily Winstone" userId="43f2ece3-2af6-429a-994f-a844b74d5a5c" providerId="ADAL" clId="{5E3F6F75-091C-4933-9CCE-A2C82B49A0BE}" dt="2026-09-18T11:29:28.304" v="0"/>
        <pc:sldMkLst>
          <pc:docMk/>
          <pc:sldMk cId="0" sldId="256"/>
        </pc:sldMkLst>
      </pc:sldChg>
      <pc:sldChg chg="addSp modSp modNotes">
        <pc:chgData name="Emily Winstone" userId="43f2ece3-2af6-429a-994f-a844b74d5a5c" providerId="ADAL" clId="{5E3F6F75-091C-4933-9CCE-A2C82B49A0BE}" dt="2026-09-18T11:48:20.299" v="2" actId="1076"/>
        <pc:sldMkLst>
          <pc:docMk/>
          <pc:sldMk cId="0" sldId="257"/>
        </pc:sldMkLst>
        <pc:graphicFrameChg chg="add mod">
          <ac:chgData name="Emily Winstone" userId="43f2ece3-2af6-429a-994f-a844b74d5a5c" providerId="ADAL" clId="{5E3F6F75-091C-4933-9CCE-A2C82B49A0BE}" dt="2026-09-18T11:45:08.306" v="1"/>
          <ac:graphicFrameMkLst>
            <pc:docMk/>
            <pc:sldMk cId="0" sldId="257"/>
            <ac:graphicFrameMk id="4" creationId="{874443F4-3DE6-32FD-297C-1569DC7F29DF}"/>
          </ac:graphicFrameMkLst>
        </pc:graphicFrameChg>
        <pc:picChg chg="mod">
          <ac:chgData name="Emily Winstone" userId="43f2ece3-2af6-429a-994f-a844b74d5a5c" providerId="ADAL" clId="{5E3F6F75-091C-4933-9CCE-A2C82B49A0BE}" dt="2026-09-18T11:48:20.299" v="2" actId="1076"/>
          <ac:picMkLst>
            <pc:docMk/>
            <pc:sldMk cId="0" sldId="257"/>
            <ac:picMk id="2050" creationId="{39299CB4-B293-B80F-569E-ACD3CD6114F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87313" y="744538"/>
            <a:ext cx="6619875"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450" y="4717415"/>
            <a:ext cx="5435600" cy="446913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87313" y="744538"/>
            <a:ext cx="6619875" cy="372427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79450" y="4717415"/>
            <a:ext cx="5435600" cy="4469130"/>
          </a:xfrm>
          <a:prstGeom prst="rect">
            <a:avLst/>
          </a:prstGeom>
        </p:spPr>
        <p:txBody>
          <a:bodyPr spcFirstLastPara="1" wrap="square" lIns="91425" tIns="91425" rIns="91425" bIns="91425" anchor="t" anchorCtr="0">
            <a:noAutofit/>
          </a:bodyPr>
          <a:lstStyle/>
          <a:p>
            <a:pPr marL="82161"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987c0d0075_0_5:notes"/>
          <p:cNvSpPr>
            <a:spLocks noGrp="1" noRot="1" noChangeAspect="1"/>
          </p:cNvSpPr>
          <p:nvPr>
            <p:ph type="sldImg" idx="2"/>
          </p:nvPr>
        </p:nvSpPr>
        <p:spPr>
          <a:xfrm>
            <a:off x="87313" y="744538"/>
            <a:ext cx="6619875" cy="372427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987c0d0075_0_5:notes"/>
          <p:cNvSpPr txBox="1">
            <a:spLocks noGrp="1"/>
          </p:cNvSpPr>
          <p:nvPr>
            <p:ph type="body" idx="1"/>
          </p:nvPr>
        </p:nvSpPr>
        <p:spPr>
          <a:xfrm>
            <a:off x="679450" y="4717415"/>
            <a:ext cx="5435600" cy="4469130"/>
          </a:xfrm>
          <a:prstGeom prst="rect">
            <a:avLst/>
          </a:prstGeom>
        </p:spPr>
        <p:txBody>
          <a:bodyPr spcFirstLastPara="1" wrap="square" lIns="91425" tIns="91425" rIns="91425" bIns="91425" anchor="t" anchorCtr="0">
            <a:noAutofit/>
          </a:bodyPr>
          <a:lstStyle/>
          <a:p>
            <a:pPr marL="80338" marR="331687" lvl="0" indent="-8271" algn="l" rtl="0">
              <a:lnSpc>
                <a:spcPct val="95183"/>
              </a:lnSpc>
              <a:spcBef>
                <a:spcPts val="38"/>
              </a:spcBef>
              <a:spcAft>
                <a:spcPts val="0"/>
              </a:spcAft>
              <a:buClr>
                <a:schemeClr val="dk1"/>
              </a:buClr>
              <a:buSzPts val="1100"/>
              <a:buFont typeface="Arial"/>
              <a:buNone/>
            </a:pPr>
            <a:endParaRPr sz="900">
              <a:solidFill>
                <a:srgbClr val="FF00FF"/>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6">
            <a:lumMod val="40000"/>
            <a:lumOff val="6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hiteroseeducation.com/parent-pupil-resources/math" TargetMode="External"/><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1.xml"/><Relationship Id="rId5" Type="http://schemas.openxmlformats.org/officeDocument/2006/relationships/image" Target="../media/image6.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763272" y="1793266"/>
            <a:ext cx="2211900" cy="1090827"/>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1800" dirty="0">
              <a:solidFill>
                <a:schemeClr val="dk1"/>
              </a:solidFill>
              <a:latin typeface="Century Gothic"/>
              <a:ea typeface="Century Gothic"/>
              <a:cs typeface="Century Gothic"/>
              <a:sym typeface="Century Gothic"/>
            </a:endParaRPr>
          </a:p>
          <a:p>
            <a:pPr marL="0" lvl="0" indent="0" algn="ctr">
              <a:spcBef>
                <a:spcPts val="0"/>
              </a:spcBef>
              <a:spcAft>
                <a:spcPts val="0"/>
              </a:spcAft>
              <a:buNone/>
            </a:pPr>
            <a:r>
              <a:rPr lang="en-GB" sz="1800" b="1" dirty="0">
                <a:solidFill>
                  <a:schemeClr val="dk1"/>
                </a:solidFill>
                <a:latin typeface="Century Gothic"/>
                <a:sym typeface="Century Gothic"/>
              </a:rPr>
              <a:t>Hedgehogs Class</a:t>
            </a:r>
          </a:p>
          <a:p>
            <a:pPr marL="0" lvl="0" indent="0" algn="ctr">
              <a:spcBef>
                <a:spcPts val="0"/>
              </a:spcBef>
              <a:spcAft>
                <a:spcPts val="0"/>
              </a:spcAft>
              <a:buNone/>
            </a:pPr>
            <a:r>
              <a:rPr lang="en-GB" sz="1800" b="1" dirty="0">
                <a:solidFill>
                  <a:schemeClr val="dk1"/>
                </a:solidFill>
                <a:latin typeface="Century Gothic"/>
                <a:ea typeface="Century Gothic"/>
                <a:cs typeface="Century Gothic"/>
                <a:sym typeface="Century Gothic"/>
              </a:rPr>
              <a:t>Reception</a:t>
            </a:r>
            <a:endParaRPr sz="1800" dirty="0">
              <a:solidFill>
                <a:schemeClr val="dk1"/>
              </a:solidFill>
              <a:latin typeface="Century Gothic"/>
              <a:ea typeface="Century Gothic"/>
              <a:cs typeface="Century Gothic"/>
              <a:sym typeface="Century Gothic"/>
            </a:endParaRPr>
          </a:p>
        </p:txBody>
      </p:sp>
      <p:sp>
        <p:nvSpPr>
          <p:cNvPr id="56" name="Google Shape;56;p13"/>
          <p:cNvSpPr txBox="1"/>
          <p:nvPr/>
        </p:nvSpPr>
        <p:spPr>
          <a:xfrm>
            <a:off x="5712022" y="133249"/>
            <a:ext cx="3288354" cy="20860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panose="020B0502020202020204" pitchFamily="34" charset="0"/>
                <a:ea typeface="Century Gothic"/>
                <a:cs typeface="Century Gothic"/>
                <a:sym typeface="Century Gothic"/>
              </a:rPr>
              <a:t>Geography</a:t>
            </a:r>
          </a:p>
          <a:p>
            <a:pPr marL="0" lvl="0" indent="0" algn="l" rtl="0">
              <a:spcBef>
                <a:spcPts val="0"/>
              </a:spcBef>
              <a:spcAft>
                <a:spcPts val="0"/>
              </a:spcAft>
              <a:buNone/>
            </a:pPr>
            <a:r>
              <a:rPr lang="en-US" dirty="0">
                <a:solidFill>
                  <a:schemeClr val="dk1"/>
                </a:solidFill>
                <a:latin typeface="Century Gothic" panose="020B0502020202020204" pitchFamily="34" charset="0"/>
                <a:ea typeface="Century Gothic"/>
                <a:cs typeface="Century Gothic"/>
                <a:sym typeface="Century Gothic"/>
              </a:rPr>
              <a:t>In Geography, we are learning about our local area and how to use maps. We will use photos to look at landmarks and name features we see. </a:t>
            </a:r>
            <a:endParaRPr dirty="0">
              <a:solidFill>
                <a:schemeClr val="dk1"/>
              </a:solidFill>
              <a:latin typeface="Century Gothic" panose="020B0502020202020204" pitchFamily="34" charset="0"/>
              <a:ea typeface="Century Gothic"/>
              <a:cs typeface="Century Gothic"/>
              <a:sym typeface="Century Gothic"/>
            </a:endParaRPr>
          </a:p>
        </p:txBody>
      </p:sp>
      <p:sp>
        <p:nvSpPr>
          <p:cNvPr id="57" name="Google Shape;57;p13"/>
          <p:cNvSpPr txBox="1"/>
          <p:nvPr/>
        </p:nvSpPr>
        <p:spPr>
          <a:xfrm>
            <a:off x="0" y="3755873"/>
            <a:ext cx="3277800" cy="1583988"/>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Science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have two units in the Autumn Term. Our beautiful planets and I am a scientist. </a:t>
            </a:r>
            <a:endParaRPr lang="en-US" sz="1800" dirty="0">
              <a:solidFill>
                <a:schemeClr val="dk2"/>
              </a:solidFill>
            </a:endParaRPr>
          </a:p>
        </p:txBody>
      </p:sp>
      <p:sp>
        <p:nvSpPr>
          <p:cNvPr id="58" name="Google Shape;58;p13"/>
          <p:cNvSpPr txBox="1"/>
          <p:nvPr/>
        </p:nvSpPr>
        <p:spPr>
          <a:xfrm>
            <a:off x="3503315" y="3378961"/>
            <a:ext cx="3729388" cy="266597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English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In writing, we will be writing mini books all about ourselves and about special people. We will learn how to use phonics knowledge to write words and use finger spaces and capital letters.</a:t>
            </a:r>
          </a:p>
        </p:txBody>
      </p:sp>
      <p:sp>
        <p:nvSpPr>
          <p:cNvPr id="59" name="Google Shape;59;p13"/>
          <p:cNvSpPr txBox="1"/>
          <p:nvPr/>
        </p:nvSpPr>
        <p:spPr>
          <a:xfrm>
            <a:off x="2419260" y="71145"/>
            <a:ext cx="2948749" cy="19626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Maths</a:t>
            </a:r>
          </a:p>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 </a:t>
            </a:r>
            <a:r>
              <a:rPr lang="en-GB" dirty="0"/>
              <a:t>The children will be learning about place value, addition and subtraction, and shape.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u="sng" dirty="0">
                <a:solidFill>
                  <a:schemeClr val="dk1"/>
                </a:solidFill>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https://whiteroseeducation.com/parent-pupil-resources/math</a:t>
            </a:r>
            <a:r>
              <a:rPr lang="en-GB" dirty="0">
                <a:solidFill>
                  <a:schemeClr val="dk1"/>
                </a:solidFill>
                <a:latin typeface="Century Gothic"/>
                <a:ea typeface="Century Gothic"/>
                <a:cs typeface="Century Gothic"/>
                <a:sym typeface="Century Gothic"/>
              </a:rPr>
              <a:t>s  </a:t>
            </a:r>
            <a:endParaRPr dirty="0">
              <a:solidFill>
                <a:schemeClr val="dk1"/>
              </a:solidFill>
              <a:latin typeface="Century Gothic"/>
              <a:ea typeface="Century Gothic"/>
              <a:cs typeface="Century Gothic"/>
              <a:sym typeface="Century Gothic"/>
            </a:endParaRPr>
          </a:p>
        </p:txBody>
      </p:sp>
      <p:pic>
        <p:nvPicPr>
          <p:cNvPr id="2" name="image1.png" descr="letterhead_Shill">
            <a:extLst>
              <a:ext uri="{FF2B5EF4-FFF2-40B4-BE49-F238E27FC236}">
                <a16:creationId xmlns:a16="http://schemas.microsoft.com/office/drawing/2014/main" id="{CE6A6A40-3BFA-4CD5-58AA-0E6DF976121D}"/>
              </a:ext>
            </a:extLst>
          </p:cNvPr>
          <p:cNvPicPr/>
          <p:nvPr/>
        </p:nvPicPr>
        <p:blipFill>
          <a:blip r:embed="rId4"/>
          <a:srcRect l="75502" t="2455" r="2036" b="85452"/>
          <a:stretch>
            <a:fillRect/>
          </a:stretch>
        </p:blipFill>
        <p:spPr>
          <a:xfrm>
            <a:off x="8238768" y="4451281"/>
            <a:ext cx="742950" cy="521335"/>
          </a:xfrm>
          <a:prstGeom prst="rect">
            <a:avLst/>
          </a:prstGeom>
          <a:ln/>
        </p:spPr>
      </p:pic>
      <p:sp>
        <p:nvSpPr>
          <p:cNvPr id="6" name="Google Shape;67;p14">
            <a:extLst>
              <a:ext uri="{FF2B5EF4-FFF2-40B4-BE49-F238E27FC236}">
                <a16:creationId xmlns:a16="http://schemas.microsoft.com/office/drawing/2014/main" id="{B8D43935-AD3F-9093-6425-05EC28D70A56}"/>
              </a:ext>
            </a:extLst>
          </p:cNvPr>
          <p:cNvSpPr txBox="1"/>
          <p:nvPr/>
        </p:nvSpPr>
        <p:spPr>
          <a:xfrm>
            <a:off x="6378818" y="1746838"/>
            <a:ext cx="2158800" cy="339666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PSHE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children will be looking at two units: </a:t>
            </a: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Me and my relationships</a:t>
            </a: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Valuing difference.  </a:t>
            </a:r>
            <a:endParaRPr dirty="0">
              <a:solidFill>
                <a:schemeClr val="dk1"/>
              </a:solidFill>
              <a:latin typeface="Century Gothic"/>
              <a:ea typeface="Century Gothic"/>
              <a:cs typeface="Century Gothic"/>
              <a:sym typeface="Century Gothic"/>
            </a:endParaRPr>
          </a:p>
        </p:txBody>
      </p:sp>
      <p:pic>
        <p:nvPicPr>
          <p:cNvPr id="8" name="Picture 7">
            <a:extLst>
              <a:ext uri="{FF2B5EF4-FFF2-40B4-BE49-F238E27FC236}">
                <a16:creationId xmlns:a16="http://schemas.microsoft.com/office/drawing/2014/main" id="{50901D94-52B5-D76F-D78C-906E3358AFD2}"/>
              </a:ext>
            </a:extLst>
          </p:cNvPr>
          <p:cNvPicPr>
            <a:picLocks noChangeAspect="1"/>
          </p:cNvPicPr>
          <p:nvPr/>
        </p:nvPicPr>
        <p:blipFill>
          <a:blip r:embed="rId5"/>
          <a:stretch>
            <a:fillRect/>
          </a:stretch>
        </p:blipFill>
        <p:spPr>
          <a:xfrm>
            <a:off x="178825" y="1759746"/>
            <a:ext cx="2127677" cy="1996127"/>
          </a:xfrm>
          <a:prstGeom prst="rect">
            <a:avLst/>
          </a:prstGeom>
        </p:spPr>
      </p:pic>
      <p:pic>
        <p:nvPicPr>
          <p:cNvPr id="10" name="Picture 9">
            <a:extLst>
              <a:ext uri="{FF2B5EF4-FFF2-40B4-BE49-F238E27FC236}">
                <a16:creationId xmlns:a16="http://schemas.microsoft.com/office/drawing/2014/main" id="{540CF398-7C91-DD1B-C2F9-0154B3CAF98C}"/>
              </a:ext>
            </a:extLst>
          </p:cNvPr>
          <p:cNvPicPr>
            <a:picLocks noChangeAspect="1"/>
          </p:cNvPicPr>
          <p:nvPr/>
        </p:nvPicPr>
        <p:blipFill>
          <a:blip r:embed="rId6"/>
          <a:stretch>
            <a:fillRect/>
          </a:stretch>
        </p:blipFill>
        <p:spPr>
          <a:xfrm>
            <a:off x="346255" y="105374"/>
            <a:ext cx="1586623" cy="1586623"/>
          </a:xfrm>
          <a:prstGeom prst="rect">
            <a:avLst/>
          </a:prstGeom>
        </p:spPr>
      </p:pic>
      <p:pic>
        <p:nvPicPr>
          <p:cNvPr id="12" name="Picture 11">
            <a:extLst>
              <a:ext uri="{FF2B5EF4-FFF2-40B4-BE49-F238E27FC236}">
                <a16:creationId xmlns:a16="http://schemas.microsoft.com/office/drawing/2014/main" id="{B7C6DFAE-1CFF-F6D0-5085-387D9FA06363}"/>
              </a:ext>
            </a:extLst>
          </p:cNvPr>
          <p:cNvPicPr>
            <a:picLocks noChangeAspect="1"/>
          </p:cNvPicPr>
          <p:nvPr/>
        </p:nvPicPr>
        <p:blipFill>
          <a:blip r:embed="rId7"/>
          <a:stretch>
            <a:fillRect/>
          </a:stretch>
        </p:blipFill>
        <p:spPr>
          <a:xfrm>
            <a:off x="4479616" y="2627844"/>
            <a:ext cx="1753238" cy="86799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p:nvPr/>
        </p:nvSpPr>
        <p:spPr>
          <a:xfrm>
            <a:off x="171588" y="103295"/>
            <a:ext cx="2158800" cy="339666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PSHE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children will be looking at two units: </a:t>
            </a: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Me and my relationships</a:t>
            </a: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Valuing difference.  </a:t>
            </a:r>
            <a:endParaRPr dirty="0">
              <a:solidFill>
                <a:schemeClr val="dk1"/>
              </a:solidFill>
              <a:latin typeface="Century Gothic"/>
              <a:ea typeface="Century Gothic"/>
              <a:cs typeface="Century Gothic"/>
              <a:sym typeface="Century Gothic"/>
            </a:endParaRPr>
          </a:p>
        </p:txBody>
      </p:sp>
      <p:sp>
        <p:nvSpPr>
          <p:cNvPr id="68" name="Google Shape;68;p14"/>
          <p:cNvSpPr txBox="1"/>
          <p:nvPr/>
        </p:nvSpPr>
        <p:spPr>
          <a:xfrm>
            <a:off x="2080200" y="164369"/>
            <a:ext cx="2491800" cy="138541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Computing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be learning about online safety and parts of a computer. </a:t>
            </a:r>
          </a:p>
          <a:p>
            <a:pPr marL="0" lvl="0" indent="0" algn="l" rtl="0">
              <a:spcBef>
                <a:spcPts val="0"/>
              </a:spcBef>
              <a:spcAft>
                <a:spcPts val="0"/>
              </a:spcAft>
              <a:buNone/>
            </a:pPr>
            <a:endParaRPr dirty="0">
              <a:solidFill>
                <a:schemeClr val="dk1"/>
              </a:solidFill>
              <a:latin typeface="Century Gothic"/>
              <a:ea typeface="Century Gothic"/>
              <a:cs typeface="Century Gothic"/>
              <a:sym typeface="Century Gothic"/>
            </a:endParaRPr>
          </a:p>
        </p:txBody>
      </p:sp>
      <p:sp>
        <p:nvSpPr>
          <p:cNvPr id="69" name="Google Shape;69;p14"/>
          <p:cNvSpPr txBox="1"/>
          <p:nvPr/>
        </p:nvSpPr>
        <p:spPr>
          <a:xfrm>
            <a:off x="4653159" y="3470008"/>
            <a:ext cx="3655576" cy="14885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RE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The children will have two units in the Autumn Term:</a:t>
            </a: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What makes us special? </a:t>
            </a: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What are special times?</a:t>
            </a:r>
          </a:p>
        </p:txBody>
      </p:sp>
      <p:sp>
        <p:nvSpPr>
          <p:cNvPr id="70" name="Google Shape;70;p14"/>
          <p:cNvSpPr txBox="1"/>
          <p:nvPr/>
        </p:nvSpPr>
        <p:spPr>
          <a:xfrm>
            <a:off x="5628553" y="112442"/>
            <a:ext cx="3655576" cy="12713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latin typeface="Century Gothic" panose="020B0502020202020204" pitchFamily="34" charset="0"/>
              </a:rPr>
              <a:t>Art and DT</a:t>
            </a:r>
          </a:p>
          <a:p>
            <a:pPr marL="0" lvl="0" indent="0" algn="l" rtl="0">
              <a:spcBef>
                <a:spcPts val="0"/>
              </a:spcBef>
              <a:spcAft>
                <a:spcPts val="0"/>
              </a:spcAft>
              <a:buNone/>
            </a:pPr>
            <a:r>
              <a:rPr lang="en-GB" dirty="0">
                <a:latin typeface="Century Gothic" panose="020B0502020202020204" pitchFamily="34" charset="0"/>
              </a:rPr>
              <a:t>In art we will be exploring mark making with different materials. In DT, we will be using junk modelling to create sculptures.</a:t>
            </a:r>
          </a:p>
          <a:p>
            <a:pPr marL="0" lvl="0" indent="0" algn="l" rtl="0">
              <a:spcBef>
                <a:spcPts val="0"/>
              </a:spcBef>
              <a:spcAft>
                <a:spcPts val="0"/>
              </a:spcAft>
              <a:buNone/>
            </a:pPr>
            <a:endParaRPr b="1" dirty="0">
              <a:solidFill>
                <a:schemeClr val="dk1"/>
              </a:solidFill>
              <a:latin typeface="Century Gothic" panose="020B0502020202020204" pitchFamily="34" charset="0"/>
              <a:ea typeface="Century Gothic"/>
              <a:cs typeface="Century Gothic"/>
              <a:sym typeface="Century Gothic"/>
            </a:endParaRPr>
          </a:p>
        </p:txBody>
      </p:sp>
      <p:sp>
        <p:nvSpPr>
          <p:cNvPr id="71" name="Google Shape;71;p14"/>
          <p:cNvSpPr txBox="1"/>
          <p:nvPr/>
        </p:nvSpPr>
        <p:spPr>
          <a:xfrm>
            <a:off x="325067" y="3363925"/>
            <a:ext cx="4010641" cy="196105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latin typeface="Century Gothic" panose="020B0502020202020204" pitchFamily="34" charset="0"/>
              </a:rPr>
              <a:t>Music</a:t>
            </a:r>
          </a:p>
          <a:p>
            <a:pPr marL="0" lvl="0" indent="0" algn="l" rtl="0">
              <a:spcBef>
                <a:spcPts val="0"/>
              </a:spcBef>
              <a:spcAft>
                <a:spcPts val="0"/>
              </a:spcAft>
              <a:buNone/>
            </a:pPr>
            <a:r>
              <a:rPr lang="en-GB" dirty="0">
                <a:latin typeface="Century Gothic" panose="020B0502020202020204" pitchFamily="34" charset="0"/>
              </a:rPr>
              <a:t>In Music, we are developing our musical skills by keeping a steady pulse through movement, singing and playing instruments. We will listen and respond to different pieces of music, learn songs and rhymes, and explore changes in tempo.</a:t>
            </a:r>
            <a:endParaRPr lang="en-GB" b="1" u="sng" dirty="0">
              <a:solidFill>
                <a:schemeClr val="dk1"/>
              </a:solidFill>
              <a:latin typeface="Century Gothic" panose="020B0502020202020204" pitchFamily="34" charset="0"/>
              <a:ea typeface="Century Gothic"/>
              <a:cs typeface="Century Gothic"/>
              <a:sym typeface="Century Gothic"/>
            </a:endParaRPr>
          </a:p>
        </p:txBody>
      </p:sp>
      <p:sp>
        <p:nvSpPr>
          <p:cNvPr id="72" name="Google Shape;72;p14"/>
          <p:cNvSpPr txBox="1"/>
          <p:nvPr/>
        </p:nvSpPr>
        <p:spPr>
          <a:xfrm>
            <a:off x="171588" y="1586104"/>
            <a:ext cx="3958978" cy="174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History </a:t>
            </a:r>
            <a:endParaRPr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In History, we are learning about the past by looking at photographs, objects and stories. We will explore events in our own lives, create simple timelines, and talk about what has changed and what has stayed the same.</a:t>
            </a:r>
            <a:endParaRPr lang="en-GB" b="1" u="sng" dirty="0">
              <a:solidFill>
                <a:schemeClr val="dk1"/>
              </a:solidFill>
              <a:latin typeface="Century Gothic"/>
              <a:ea typeface="Century Gothic"/>
              <a:cs typeface="Century Gothic"/>
              <a:sym typeface="Century Gothic"/>
            </a:endParaRPr>
          </a:p>
        </p:txBody>
      </p:sp>
      <p:sp>
        <p:nvSpPr>
          <p:cNvPr id="75" name="Google Shape;75;p14"/>
          <p:cNvSpPr txBox="1"/>
          <p:nvPr/>
        </p:nvSpPr>
        <p:spPr>
          <a:xfrm>
            <a:off x="5121989" y="2332957"/>
            <a:ext cx="2491800" cy="116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PE</a:t>
            </a: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develop their skills through fitness, team building, yoga, ball skills and fundamentals.</a:t>
            </a:r>
            <a:endParaRPr lang="en-GB"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lang="en-GB" dirty="0">
              <a:solidFill>
                <a:schemeClr val="dk1"/>
              </a:solidFill>
              <a:latin typeface="Century Gothic"/>
              <a:ea typeface="Century Gothic"/>
              <a:cs typeface="Century Gothic"/>
              <a:sym typeface="Century Gothic"/>
            </a:endParaRPr>
          </a:p>
        </p:txBody>
      </p:sp>
      <p:pic>
        <p:nvPicPr>
          <p:cNvPr id="2" name="image1.png" descr="letterhead_Shill">
            <a:extLst>
              <a:ext uri="{FF2B5EF4-FFF2-40B4-BE49-F238E27FC236}">
                <a16:creationId xmlns:a16="http://schemas.microsoft.com/office/drawing/2014/main" id="{ABC45A1C-3703-314D-3110-89AB26EF7C99}"/>
              </a:ext>
            </a:extLst>
          </p:cNvPr>
          <p:cNvPicPr/>
          <p:nvPr/>
        </p:nvPicPr>
        <p:blipFill>
          <a:blip r:embed="rId3"/>
          <a:srcRect l="75502" t="2455" r="2036" b="85452"/>
          <a:stretch>
            <a:fillRect/>
          </a:stretch>
        </p:blipFill>
        <p:spPr>
          <a:xfrm>
            <a:off x="8281125" y="4437248"/>
            <a:ext cx="742950" cy="521335"/>
          </a:xfrm>
          <a:prstGeom prst="rect">
            <a:avLst/>
          </a:prstGeom>
          <a:ln/>
        </p:spPr>
      </p:pic>
      <p:pic>
        <p:nvPicPr>
          <p:cNvPr id="2050" name="Picture 2" descr="Basketball Years KS1 &amp; KS2 (Tuesday ...">
            <a:extLst>
              <a:ext uri="{FF2B5EF4-FFF2-40B4-BE49-F238E27FC236}">
                <a16:creationId xmlns:a16="http://schemas.microsoft.com/office/drawing/2014/main" id="{39299CB4-B293-B80F-569E-ACD3CD6114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8253" y="1480232"/>
            <a:ext cx="1432872" cy="95351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lose-up pencils near sketchbook | Free Photo">
            <a:extLst>
              <a:ext uri="{FF2B5EF4-FFF2-40B4-BE49-F238E27FC236}">
                <a16:creationId xmlns:a16="http://schemas.microsoft.com/office/drawing/2014/main" id="{13F34FF1-E4C7-FBBA-9CF3-F63D2890EBA0}"/>
              </a:ext>
            </a:extLst>
          </p:cNvPr>
          <p:cNvPicPr>
            <a:picLocks noChangeAspect="1"/>
          </p:cNvPicPr>
          <p:nvPr/>
        </p:nvPicPr>
        <p:blipFill>
          <a:blip r:embed="rId5"/>
          <a:stretch>
            <a:fillRect/>
          </a:stretch>
        </p:blipFill>
        <p:spPr>
          <a:xfrm>
            <a:off x="4483170" y="846531"/>
            <a:ext cx="1122476" cy="1406503"/>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7515C8F657904092FE109529A9E901" ma:contentTypeVersion="11" ma:contentTypeDescription="Create a new document." ma:contentTypeScope="" ma:versionID="ef451176adf027e2e5d99298e3166404">
  <xsd:schema xmlns:xsd="http://www.w3.org/2001/XMLSchema" xmlns:xs="http://www.w3.org/2001/XMLSchema" xmlns:p="http://schemas.microsoft.com/office/2006/metadata/properties" xmlns:ns2="8626b481-f836-44c6-b68d-f95b20e45bf2" xmlns:ns3="eebf49c5-abde-4c41-b5f3-1993c28cbd86" targetNamespace="http://schemas.microsoft.com/office/2006/metadata/properties" ma:root="true" ma:fieldsID="19cc238c7d84838e601511e1a39c7b1b" ns2:_="" ns3:_="">
    <xsd:import namespace="8626b481-f836-44c6-b68d-f95b20e45bf2"/>
    <xsd:import namespace="eebf49c5-abde-4c41-b5f3-1993c28cbd8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26b481-f836-44c6-b68d-f95b20e45bf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2adb828-73ab-4ba4-8704-6342e3d9a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ebf49c5-abde-4c41-b5f3-1993c28cbd8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2e5d1a-9201-4322-93ea-2d3a8c9f1da2}" ma:internalName="TaxCatchAll" ma:showField="CatchAllData" ma:web="eebf49c5-abde-4c41-b5f3-1993c28cbd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626b481-f836-44c6-b68d-f95b20e45bf2">
      <Terms xmlns="http://schemas.microsoft.com/office/infopath/2007/PartnerControls"/>
    </lcf76f155ced4ddcb4097134ff3c332f>
    <TaxCatchAll xmlns="eebf49c5-abde-4c41-b5f3-1993c28cbd8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BAE590-BF67-4C30-9ED7-835254FD37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26b481-f836-44c6-b68d-f95b20e45bf2"/>
    <ds:schemaRef ds:uri="eebf49c5-abde-4c41-b5f3-1993c28cbd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71A1AF1-7A66-4BF4-9CE0-05146408DF5A}">
  <ds:schemaRefs>
    <ds:schemaRef ds:uri="http://schemas.openxmlformats.org/package/2006/metadata/core-properties"/>
    <ds:schemaRef ds:uri="http://schemas.microsoft.com/office/2006/metadata/properties"/>
    <ds:schemaRef ds:uri="http://schemas.microsoft.com/office/2006/documentManagement/types"/>
    <ds:schemaRef ds:uri="http://schemas.microsoft.com/office/infopath/2007/PartnerControls"/>
    <ds:schemaRef ds:uri="http://www.w3.org/XML/1998/namespace"/>
    <ds:schemaRef ds:uri="http://purl.org/dc/terms/"/>
    <ds:schemaRef ds:uri="eebf49c5-abde-4c41-b5f3-1993c28cbd86"/>
    <ds:schemaRef ds:uri="8626b481-f836-44c6-b68d-f95b20e45bf2"/>
    <ds:schemaRef ds:uri="http://purl.org/dc/dcmitype/"/>
    <ds:schemaRef ds:uri="http://purl.org/dc/elements/1.1/"/>
  </ds:schemaRefs>
</ds:datastoreItem>
</file>

<file path=customXml/itemProps3.xml><?xml version="1.0" encoding="utf-8"?>
<ds:datastoreItem xmlns:ds="http://schemas.openxmlformats.org/officeDocument/2006/customXml" ds:itemID="{C9AAB63A-2C48-40E1-BA03-06C3940D87C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250</TotalTime>
  <Words>328</Words>
  <Application>Microsoft Office PowerPoint</Application>
  <PresentationFormat>On-screen Show (16:9)</PresentationFormat>
  <Paragraphs>34</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Century Gothic</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Flack</dc:creator>
  <cp:lastModifiedBy>Sarah Flack</cp:lastModifiedBy>
  <cp:revision>19</cp:revision>
  <cp:lastPrinted>2026-09-18T11:29:29Z</cp:lastPrinted>
  <dcterms:modified xsi:type="dcterms:W3CDTF">2026-10-05T07:38:27Z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0x010100617515C8F657904092FE109529A9E901</vt:lpwstr>
  </property>
  <property fmtid="{D5CDD505-2E9C-101B-9397-08002B2CF9AE}" pid="3" name="MediaServiceImageTags">
    <vt:lpwstr/>
  </property>
</Properties>
</file>