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7"/>
  </p:notesMasterIdLst>
  <p:sldIdLst>
    <p:sldId id="258" r:id="rId5"/>
    <p:sldId id="259" r:id="rId6"/>
  </p:sldIdLst>
  <p:sldSz cx="9144000" cy="5143500" type="screen16x9"/>
  <p:notesSz cx="6858000" cy="9144000"/>
  <p:embeddedFontLst>
    <p:embeddedFont>
      <p:font typeface="Century Gothic" panose="020B0502020202020204" pitchFamily="34" charset="0"/>
      <p:regular r:id="rId8"/>
      <p:bold r:id="rId9"/>
      <p:italic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6" dt="2026-09-10T15:45:43.500"/>
    <p1510:client id="{9D2E6071-9F9B-B648-5EEF-A910C1E354BB}" v="39" dt="2026-09-10T15:38:23.9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1834"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17" Type="http://schemas.openxmlformats.org/officeDocument/2006/relationships/customXml" Target="../customXml/item4.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DE338E1D-4F67-EE95-1FE2-CBAA23D130F6}"/>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FBBD02D6-CC66-E123-301C-ED54C182BC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DF6E9552-725B-5612-ADCB-6E91E64278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82161" lvl="0" indent="0" algn="l" rtl="0">
              <a:spcBef>
                <a:spcPts val="0"/>
              </a:spcBef>
              <a:spcAft>
                <a:spcPts val="0"/>
              </a:spcAft>
              <a:buClr>
                <a:schemeClr val="dk1"/>
              </a:buClr>
              <a:buSzPts val="1100"/>
              <a:buFont typeface="Arial"/>
              <a:buNone/>
            </a:pPr>
            <a:endParaRPr/>
          </a:p>
        </p:txBody>
      </p:sp>
    </p:spTree>
    <p:extLst>
      <p:ext uri="{BB962C8B-B14F-4D97-AF65-F5344CB8AC3E}">
        <p14:creationId xmlns:p14="http://schemas.microsoft.com/office/powerpoint/2010/main" val="4256803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6F570D22-F9FF-2463-5408-F98DD419F135}"/>
            </a:ext>
          </a:extLst>
        </p:cNvPr>
        <p:cNvGrpSpPr/>
        <p:nvPr/>
      </p:nvGrpSpPr>
      <p:grpSpPr>
        <a:xfrm>
          <a:off x="0" y="0"/>
          <a:ext cx="0" cy="0"/>
          <a:chOff x="0" y="0"/>
          <a:chExt cx="0" cy="0"/>
        </a:xfrm>
      </p:grpSpPr>
      <p:sp>
        <p:nvSpPr>
          <p:cNvPr id="64" name="Google Shape;64;g2987c0d0075_0_5:notes">
            <a:extLst>
              <a:ext uri="{FF2B5EF4-FFF2-40B4-BE49-F238E27FC236}">
                <a16:creationId xmlns:a16="http://schemas.microsoft.com/office/drawing/2014/main" id="{3AE5B430-60EE-38B5-A6F0-451F0C6D8F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987c0d0075_0_5:notes">
            <a:extLst>
              <a:ext uri="{FF2B5EF4-FFF2-40B4-BE49-F238E27FC236}">
                <a16:creationId xmlns:a16="http://schemas.microsoft.com/office/drawing/2014/main" id="{686756B5-291B-AF70-D036-E9673DDB57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80338" marR="331687" lvl="0" indent="-8271" algn="l" rtl="0">
              <a:lnSpc>
                <a:spcPct val="95183"/>
              </a:lnSpc>
              <a:spcBef>
                <a:spcPts val="38"/>
              </a:spcBef>
              <a:spcAft>
                <a:spcPts val="0"/>
              </a:spcAft>
              <a:buClr>
                <a:schemeClr val="dk1"/>
              </a:buClr>
              <a:buSzPts val="1100"/>
              <a:buFont typeface="Arial"/>
              <a:buNone/>
            </a:pPr>
            <a:endParaRPr sz="900">
              <a:solidFill>
                <a:srgbClr val="FF00FF"/>
              </a:solidFill>
            </a:endParaRPr>
          </a:p>
        </p:txBody>
      </p:sp>
    </p:spTree>
    <p:extLst>
      <p:ext uri="{BB962C8B-B14F-4D97-AF65-F5344CB8AC3E}">
        <p14:creationId xmlns:p14="http://schemas.microsoft.com/office/powerpoint/2010/main" val="3510995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lumMod val="40000"/>
            <a:lumOff val="6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hiteroseeducation.com/parent-pupil-resources/math"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36B38069-BAE4-3A11-5721-1C5F13CBEFA5}"/>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BC63884C-34DF-D41D-B803-F17C4057468B}"/>
              </a:ext>
            </a:extLst>
          </p:cNvPr>
          <p:cNvSpPr txBox="1"/>
          <p:nvPr/>
        </p:nvSpPr>
        <p:spPr>
          <a:xfrm>
            <a:off x="2763273" y="2184448"/>
            <a:ext cx="2211900" cy="109082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a:p>
            <a:pPr marL="0" lvl="0" indent="0" algn="ctr">
              <a:spcBef>
                <a:spcPts val="0"/>
              </a:spcBef>
              <a:spcAft>
                <a:spcPts val="0"/>
              </a:spcAft>
              <a:buNone/>
            </a:pPr>
            <a:r>
              <a:rPr lang="en-GB" sz="1800" b="1">
                <a:solidFill>
                  <a:schemeClr val="dk1"/>
                </a:solidFill>
                <a:latin typeface="Century Gothic"/>
                <a:sym typeface="Century Gothic"/>
              </a:rPr>
              <a:t>Puffins </a:t>
            </a:r>
          </a:p>
          <a:p>
            <a:pPr marL="0" lvl="0" indent="0" algn="ctr">
              <a:spcBef>
                <a:spcPts val="0"/>
              </a:spcBef>
              <a:spcAft>
                <a:spcPts val="0"/>
              </a:spcAft>
              <a:buNone/>
            </a:pPr>
            <a:r>
              <a:rPr lang="en-GB" sz="1800" b="1">
                <a:solidFill>
                  <a:schemeClr val="dk1"/>
                </a:solidFill>
                <a:latin typeface="Century Gothic"/>
                <a:ea typeface="Century Gothic"/>
                <a:cs typeface="Century Gothic"/>
                <a:sym typeface="Century Gothic"/>
              </a:rPr>
              <a:t>Year 1 Class</a:t>
            </a:r>
            <a:endParaRPr sz="1800">
              <a:solidFill>
                <a:schemeClr val="dk1"/>
              </a:solidFill>
              <a:latin typeface="Century Gothic"/>
              <a:ea typeface="Century Gothic"/>
              <a:cs typeface="Century Gothic"/>
              <a:sym typeface="Century Gothic"/>
            </a:endParaRPr>
          </a:p>
        </p:txBody>
      </p:sp>
      <p:sp>
        <p:nvSpPr>
          <p:cNvPr id="55" name="Google Shape;55;p13">
            <a:extLst>
              <a:ext uri="{FF2B5EF4-FFF2-40B4-BE49-F238E27FC236}">
                <a16:creationId xmlns:a16="http://schemas.microsoft.com/office/drawing/2014/main" id="{58413237-B845-EDE5-F920-EF4037CA70D8}"/>
              </a:ext>
            </a:extLst>
          </p:cNvPr>
          <p:cNvSpPr txBox="1"/>
          <p:nvPr/>
        </p:nvSpPr>
        <p:spPr>
          <a:xfrm>
            <a:off x="-2921730" y="-302180"/>
            <a:ext cx="2822700" cy="340460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latin typeface="Century Gothic"/>
              <a:ea typeface="Century Gothic"/>
              <a:cs typeface="Century Gothic"/>
              <a:sym typeface="Century Gothic"/>
            </a:endParaRPr>
          </a:p>
        </p:txBody>
      </p:sp>
      <p:sp>
        <p:nvSpPr>
          <p:cNvPr id="56" name="Google Shape;56;p13">
            <a:extLst>
              <a:ext uri="{FF2B5EF4-FFF2-40B4-BE49-F238E27FC236}">
                <a16:creationId xmlns:a16="http://schemas.microsoft.com/office/drawing/2014/main" id="{CE89CA73-8F1A-25DE-8CF7-FD95BF6604ED}"/>
              </a:ext>
            </a:extLst>
          </p:cNvPr>
          <p:cNvSpPr txBox="1"/>
          <p:nvPr/>
        </p:nvSpPr>
        <p:spPr>
          <a:xfrm>
            <a:off x="5716996" y="133249"/>
            <a:ext cx="3283379" cy="288427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panose="020B0502020202020204" pitchFamily="34" charset="0"/>
                <a:ea typeface="Century Gothic"/>
                <a:cs typeface="Century Gothic"/>
                <a:sym typeface="Century Gothic"/>
              </a:rPr>
              <a:t>Geography</a:t>
            </a:r>
          </a:p>
          <a:p>
            <a:r>
              <a:rPr lang="en-GB" dirty="0">
                <a:latin typeface="Century Gothic" panose="020B0502020202020204" pitchFamily="34" charset="0"/>
              </a:rPr>
              <a:t>Children will learn to use maps, atlases and directional language to locate and describe places and features. They will explore their school and local area, identifying human and physical features through walks and aerial photographs. They will also create simple maps using pictures, colours and symbols.</a:t>
            </a:r>
            <a:endParaRPr u="sng" dirty="0">
              <a:solidFill>
                <a:schemeClr val="dk1"/>
              </a:solidFill>
              <a:latin typeface="Century Gothic" panose="020B0502020202020204" pitchFamily="34" charset="0"/>
              <a:ea typeface="Century Gothic"/>
              <a:cs typeface="Century Gothic"/>
              <a:sym typeface="Century Gothic"/>
            </a:endParaRPr>
          </a:p>
        </p:txBody>
      </p:sp>
      <p:sp>
        <p:nvSpPr>
          <p:cNvPr id="57" name="Google Shape;57;p13">
            <a:extLst>
              <a:ext uri="{FF2B5EF4-FFF2-40B4-BE49-F238E27FC236}">
                <a16:creationId xmlns:a16="http://schemas.microsoft.com/office/drawing/2014/main" id="{1F0B6632-1418-CC88-4442-3F7B34F11621}"/>
              </a:ext>
            </a:extLst>
          </p:cNvPr>
          <p:cNvSpPr txBox="1"/>
          <p:nvPr/>
        </p:nvSpPr>
        <p:spPr>
          <a:xfrm>
            <a:off x="294430" y="3588385"/>
            <a:ext cx="3277800" cy="128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Science </a:t>
            </a:r>
            <a:endParaRPr b="1" u="sng" dirty="0">
              <a:solidFill>
                <a:schemeClr val="dk1"/>
              </a:solidFill>
              <a:latin typeface="Century Gothic"/>
              <a:ea typeface="Century Gothic"/>
              <a:cs typeface="Century Gothic"/>
              <a:sym typeface="Century Gothic"/>
            </a:endParaRPr>
          </a:p>
          <a:p>
            <a:pPr lvl="0"/>
            <a:r>
              <a:rPr lang="en-GB" dirty="0">
                <a:solidFill>
                  <a:schemeClr val="dk1"/>
                </a:solidFill>
                <a:latin typeface="Century Gothic" panose="020B0502020202020204" pitchFamily="34" charset="0"/>
                <a:ea typeface="Century Gothic"/>
                <a:cs typeface="Century Gothic"/>
                <a:sym typeface="Century Gothic"/>
              </a:rPr>
              <a:t>The children will e</a:t>
            </a:r>
            <a:r>
              <a:rPr lang="en-GB" dirty="0">
                <a:latin typeface="Century Gothic" panose="020B0502020202020204" pitchFamily="34" charset="0"/>
              </a:rPr>
              <a:t>xplore how seasonal changes affect trees, weather patterns and daylight hours.</a:t>
            </a:r>
            <a:endParaRPr sz="1800" dirty="0">
              <a:solidFill>
                <a:schemeClr val="dk2"/>
              </a:solidFill>
              <a:latin typeface="Century Gothic" panose="020B0502020202020204" pitchFamily="34" charset="0"/>
            </a:endParaRPr>
          </a:p>
        </p:txBody>
      </p:sp>
      <p:sp>
        <p:nvSpPr>
          <p:cNvPr id="58" name="Google Shape;58;p13">
            <a:extLst>
              <a:ext uri="{FF2B5EF4-FFF2-40B4-BE49-F238E27FC236}">
                <a16:creationId xmlns:a16="http://schemas.microsoft.com/office/drawing/2014/main" id="{0BDCC782-D801-E83A-7E94-E9DE94670347}"/>
              </a:ext>
            </a:extLst>
          </p:cNvPr>
          <p:cNvSpPr txBox="1"/>
          <p:nvPr/>
        </p:nvSpPr>
        <p:spPr>
          <a:xfrm>
            <a:off x="4975173" y="2486414"/>
            <a:ext cx="3387175" cy="266597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English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The children’s writing </a:t>
            </a: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Will be based on the </a:t>
            </a:r>
          </a:p>
          <a:p>
            <a:pPr lvl="0"/>
            <a:r>
              <a:rPr lang="en-GB" dirty="0">
                <a:solidFill>
                  <a:schemeClr val="dk1"/>
                </a:solidFill>
                <a:latin typeface="Century Gothic"/>
                <a:ea typeface="Century Gothic"/>
                <a:cs typeface="Century Gothic"/>
                <a:sym typeface="Century Gothic"/>
              </a:rPr>
              <a:t>books Jasper’s Beanstalk and Puffin Peter. </a:t>
            </a:r>
            <a:r>
              <a:rPr lang="en-GB" dirty="0">
                <a:solidFill>
                  <a:schemeClr val="dk1"/>
                </a:solidFill>
                <a:latin typeface="Century Gothic" panose="020B0502020202020204" pitchFamily="34" charset="0"/>
                <a:ea typeface="Century Gothic"/>
                <a:cs typeface="Century Gothic"/>
                <a:sym typeface="Century Gothic"/>
              </a:rPr>
              <a:t>They </a:t>
            </a:r>
            <a:r>
              <a:rPr lang="en-GB" dirty="0">
                <a:latin typeface="Century Gothic" panose="020B0502020202020204" pitchFamily="34" charset="0"/>
              </a:rPr>
              <a:t>will write their own instructions for planting and caring for seeds, using capital letters, finger spaces and full stops. </a:t>
            </a:r>
            <a:r>
              <a:rPr lang="en-US" dirty="0">
                <a:latin typeface="Century Gothic" panose="020B0502020202020204" pitchFamily="34" charset="0"/>
              </a:rPr>
              <a:t>Children will create their own ending to Puffin Peter based on their ideas, adding illustrations and speech bubbles.</a:t>
            </a:r>
            <a:endParaRPr dirty="0">
              <a:solidFill>
                <a:schemeClr val="dk1"/>
              </a:solidFill>
              <a:latin typeface="Century Gothic" panose="020B0502020202020204" pitchFamily="34" charset="0"/>
              <a:ea typeface="Century Gothic"/>
              <a:cs typeface="Century Gothic"/>
              <a:sym typeface="Century Gothic"/>
            </a:endParaRPr>
          </a:p>
        </p:txBody>
      </p:sp>
      <p:sp>
        <p:nvSpPr>
          <p:cNvPr id="59" name="Google Shape;59;p13">
            <a:extLst>
              <a:ext uri="{FF2B5EF4-FFF2-40B4-BE49-F238E27FC236}">
                <a16:creationId xmlns:a16="http://schemas.microsoft.com/office/drawing/2014/main" id="{193EC2F5-8A69-52CB-B1F5-CBA34E0B59FC}"/>
              </a:ext>
            </a:extLst>
          </p:cNvPr>
          <p:cNvSpPr txBox="1"/>
          <p:nvPr/>
        </p:nvSpPr>
        <p:spPr>
          <a:xfrm>
            <a:off x="2677266" y="210648"/>
            <a:ext cx="2705100" cy="20860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Maths </a:t>
            </a:r>
            <a:endParaRPr b="1" u="sng" dirty="0">
              <a:solidFill>
                <a:schemeClr val="dk1"/>
              </a:solidFill>
              <a:latin typeface="Century Gothic"/>
              <a:ea typeface="Century Gothic"/>
              <a:cs typeface="Century Gothic"/>
              <a:sym typeface="Century Gothic"/>
            </a:endParaRPr>
          </a:p>
          <a:p>
            <a:r>
              <a:rPr lang="en-GB" dirty="0">
                <a:solidFill>
                  <a:schemeClr val="dk1"/>
                </a:solidFill>
                <a:latin typeface="Century Gothic"/>
                <a:ea typeface="Century Gothic"/>
                <a:cs typeface="Century Gothic"/>
                <a:sym typeface="Century Gothic"/>
              </a:rPr>
              <a:t>The units the children will be looking at are place value and addition and subtraction (within 10).</a:t>
            </a:r>
            <a:endParaRPr lang="en-GB" dirty="0">
              <a:solidFill>
                <a:schemeClr val="dk1"/>
              </a:solidFill>
              <a:latin typeface="Century Gothic"/>
              <a:ea typeface="Century Gothic"/>
              <a:cs typeface="Century Gothic"/>
            </a:endParaRPr>
          </a:p>
          <a:p>
            <a:pPr marL="0" lvl="0" indent="0" algn="l" rtl="0">
              <a:spcBef>
                <a:spcPts val="0"/>
              </a:spcBef>
              <a:spcAft>
                <a:spcPts val="0"/>
              </a:spcAft>
              <a:buNone/>
            </a:pPr>
            <a:r>
              <a:rPr lang="en-GB" u="sng" dirty="0">
                <a:solidFill>
                  <a:schemeClr val="dk1"/>
                </a:solidFill>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https://whiteroseeducation.com/parent-pupil-resources/math</a:t>
            </a:r>
            <a:r>
              <a:rPr lang="en-GB" dirty="0">
                <a:solidFill>
                  <a:schemeClr val="dk1"/>
                </a:solidFill>
                <a:latin typeface="Century Gothic"/>
                <a:ea typeface="Century Gothic"/>
                <a:cs typeface="Century Gothic"/>
                <a:sym typeface="Century Gothic"/>
              </a:rPr>
              <a:t>s  </a:t>
            </a:r>
            <a:endParaRPr dirty="0">
              <a:solidFill>
                <a:schemeClr val="dk1"/>
              </a:solidFill>
              <a:latin typeface="Century Gothic"/>
              <a:ea typeface="Century Gothic"/>
              <a:cs typeface="Century Gothic"/>
              <a:sym typeface="Century Gothic"/>
            </a:endParaRPr>
          </a:p>
        </p:txBody>
      </p:sp>
      <p:sp>
        <p:nvSpPr>
          <p:cNvPr id="4" name="Freeform 4">
            <a:extLst>
              <a:ext uri="{FF2B5EF4-FFF2-40B4-BE49-F238E27FC236}">
                <a16:creationId xmlns:a16="http://schemas.microsoft.com/office/drawing/2014/main" id="{DF925BF0-5E92-08E7-BB88-86E86380DD75}"/>
              </a:ext>
            </a:extLst>
          </p:cNvPr>
          <p:cNvSpPr/>
          <p:nvPr/>
        </p:nvSpPr>
        <p:spPr>
          <a:xfrm>
            <a:off x="8187276" y="4157925"/>
            <a:ext cx="813099" cy="841155"/>
          </a:xfrm>
          <a:custGeom>
            <a:avLst/>
            <a:gdLst/>
            <a:ahLst/>
            <a:cxnLst/>
            <a:rect l="l" t="t" r="r" b="b"/>
            <a:pathLst>
              <a:path w="1401387" h="990829">
                <a:moveTo>
                  <a:pt x="0" y="0"/>
                </a:moveTo>
                <a:lnTo>
                  <a:pt x="1401387" y="0"/>
                </a:lnTo>
                <a:lnTo>
                  <a:pt x="1401387" y="990829"/>
                </a:lnTo>
                <a:lnTo>
                  <a:pt x="0" y="990829"/>
                </a:lnTo>
                <a:lnTo>
                  <a:pt x="0" y="0"/>
                </a:lnTo>
                <a:close/>
              </a:path>
            </a:pathLst>
          </a:custGeom>
          <a:blipFill>
            <a:blip r:embed="rId4"/>
            <a:stretch>
              <a:fillRect l="-34590" t="-23693" r="-37762" b="5899"/>
            </a:stretch>
          </a:blipFill>
        </p:spPr>
        <p:txBody>
          <a:bodyPr/>
          <a:lstStyle/>
          <a:p>
            <a:endParaRPr lang="en-GB"/>
          </a:p>
        </p:txBody>
      </p:sp>
      <p:pic>
        <p:nvPicPr>
          <p:cNvPr id="2" name="Picture 1" descr="Cute &quot;Four Seasons of the year&quot; illustration, digital card, printable, vector, instant download, vector art, digital images - IL001 image 1">
            <a:extLst>
              <a:ext uri="{FF2B5EF4-FFF2-40B4-BE49-F238E27FC236}">
                <a16:creationId xmlns:a16="http://schemas.microsoft.com/office/drawing/2014/main" id="{DD4D4FAA-ACE9-5518-3C1D-525670A4ACDA}"/>
              </a:ext>
            </a:extLst>
          </p:cNvPr>
          <p:cNvPicPr>
            <a:picLocks noChangeAspect="1"/>
          </p:cNvPicPr>
          <p:nvPr/>
        </p:nvPicPr>
        <p:blipFill>
          <a:blip r:embed="rId5"/>
          <a:stretch>
            <a:fillRect/>
          </a:stretch>
        </p:blipFill>
        <p:spPr>
          <a:xfrm>
            <a:off x="294430" y="817745"/>
            <a:ext cx="2284682" cy="2284682"/>
          </a:xfrm>
          <a:prstGeom prst="rect">
            <a:avLst/>
          </a:prstGeom>
        </p:spPr>
      </p:pic>
      <p:pic>
        <p:nvPicPr>
          <p:cNvPr id="3" name="Picture 2" descr="Jasper: Jasper's Beanstalk: Amazon.co.uk: Nick Butterworth, Mick Inkpen:  9780340945117: Books">
            <a:extLst>
              <a:ext uri="{FF2B5EF4-FFF2-40B4-BE49-F238E27FC236}">
                <a16:creationId xmlns:a16="http://schemas.microsoft.com/office/drawing/2014/main" id="{A3FB784C-17C5-D2A7-AB8E-9D8E5F60156C}"/>
              </a:ext>
            </a:extLst>
          </p:cNvPr>
          <p:cNvPicPr>
            <a:picLocks noChangeAspect="1"/>
          </p:cNvPicPr>
          <p:nvPr/>
        </p:nvPicPr>
        <p:blipFill>
          <a:blip r:embed="rId6"/>
          <a:stretch>
            <a:fillRect/>
          </a:stretch>
        </p:blipFill>
        <p:spPr>
          <a:xfrm>
            <a:off x="3369725" y="3419275"/>
            <a:ext cx="1320182" cy="1451610"/>
          </a:xfrm>
          <a:prstGeom prst="rect">
            <a:avLst/>
          </a:prstGeom>
        </p:spPr>
      </p:pic>
    </p:spTree>
    <p:extLst>
      <p:ext uri="{BB962C8B-B14F-4D97-AF65-F5344CB8AC3E}">
        <p14:creationId xmlns:p14="http://schemas.microsoft.com/office/powerpoint/2010/main" val="722956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30160D21-FB6A-D2CB-80E1-CA8F4C0F6203}"/>
            </a:ext>
          </a:extLst>
        </p:cNvPr>
        <p:cNvGrpSpPr/>
        <p:nvPr/>
      </p:nvGrpSpPr>
      <p:grpSpPr>
        <a:xfrm>
          <a:off x="0" y="0"/>
          <a:ext cx="0" cy="0"/>
          <a:chOff x="0" y="0"/>
          <a:chExt cx="0" cy="0"/>
        </a:xfrm>
      </p:grpSpPr>
      <p:sp>
        <p:nvSpPr>
          <p:cNvPr id="67" name="Google Shape;67;p14">
            <a:extLst>
              <a:ext uri="{FF2B5EF4-FFF2-40B4-BE49-F238E27FC236}">
                <a16:creationId xmlns:a16="http://schemas.microsoft.com/office/drawing/2014/main" id="{C47B312A-D216-DC3A-C1D1-F6BC3C2002DB}"/>
              </a:ext>
            </a:extLst>
          </p:cNvPr>
          <p:cNvSpPr txBox="1"/>
          <p:nvPr/>
        </p:nvSpPr>
        <p:spPr>
          <a:xfrm>
            <a:off x="763406" y="2036276"/>
            <a:ext cx="2158800" cy="339666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PSHE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The unit the children will be looking at is: Me and My Relationships.</a:t>
            </a:r>
            <a:endParaRPr dirty="0">
              <a:solidFill>
                <a:schemeClr val="dk1"/>
              </a:solidFill>
              <a:latin typeface="Century Gothic"/>
              <a:ea typeface="Century Gothic"/>
              <a:cs typeface="Century Gothic"/>
              <a:sym typeface="Century Gothic"/>
            </a:endParaRPr>
          </a:p>
        </p:txBody>
      </p:sp>
      <p:sp>
        <p:nvSpPr>
          <p:cNvPr id="68" name="Google Shape;68;p14">
            <a:extLst>
              <a:ext uri="{FF2B5EF4-FFF2-40B4-BE49-F238E27FC236}">
                <a16:creationId xmlns:a16="http://schemas.microsoft.com/office/drawing/2014/main" id="{7FD14C21-B08E-502F-F375-2C3400097938}"/>
              </a:ext>
            </a:extLst>
          </p:cNvPr>
          <p:cNvSpPr txBox="1"/>
          <p:nvPr/>
        </p:nvSpPr>
        <p:spPr>
          <a:xfrm>
            <a:off x="2533998" y="138393"/>
            <a:ext cx="2491800" cy="138541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Computing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US" dirty="0">
                <a:solidFill>
                  <a:schemeClr val="dk1"/>
                </a:solidFill>
                <a:latin typeface="Century Gothic"/>
                <a:ea typeface="Century Gothic"/>
                <a:cs typeface="Century Gothic"/>
                <a:sym typeface="Century Gothic"/>
              </a:rPr>
              <a:t>The children will be developing mouse skills by learning how to log in and navigate around a computer while creating digital artwork.</a:t>
            </a:r>
          </a:p>
          <a:p>
            <a:pPr marL="0" lvl="0" indent="0" algn="l" rtl="0">
              <a:spcBef>
                <a:spcPts val="0"/>
              </a:spcBef>
              <a:spcAft>
                <a:spcPts val="0"/>
              </a:spcAft>
              <a:buNone/>
            </a:pPr>
            <a:endParaRPr dirty="0">
              <a:solidFill>
                <a:schemeClr val="dk1"/>
              </a:solidFill>
              <a:latin typeface="Century Gothic"/>
              <a:ea typeface="Century Gothic"/>
              <a:cs typeface="Century Gothic"/>
              <a:sym typeface="Century Gothic"/>
            </a:endParaRPr>
          </a:p>
        </p:txBody>
      </p:sp>
      <p:sp>
        <p:nvSpPr>
          <p:cNvPr id="69" name="Google Shape;69;p14">
            <a:extLst>
              <a:ext uri="{FF2B5EF4-FFF2-40B4-BE49-F238E27FC236}">
                <a16:creationId xmlns:a16="http://schemas.microsoft.com/office/drawing/2014/main" id="{6DBB6C47-BC3C-488E-C411-B4CFFEBE8A8A}"/>
              </a:ext>
            </a:extLst>
          </p:cNvPr>
          <p:cNvSpPr txBox="1"/>
          <p:nvPr/>
        </p:nvSpPr>
        <p:spPr>
          <a:xfrm>
            <a:off x="3358648" y="3282989"/>
            <a:ext cx="3655576" cy="148857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World View</a:t>
            </a:r>
            <a:endParaRPr b="1" u="sng" dirty="0">
              <a:solidFill>
                <a:schemeClr val="dk1"/>
              </a:solidFill>
              <a:latin typeface="Century Gothic"/>
              <a:ea typeface="Century Gothic"/>
              <a:cs typeface="Century Gothic"/>
              <a:sym typeface="Century Gothic"/>
            </a:endParaRPr>
          </a:p>
          <a:p>
            <a:pPr lvl="0"/>
            <a:r>
              <a:rPr lang="en-GB" dirty="0">
                <a:latin typeface="Century Gothic" panose="020B0502020202020204" pitchFamily="34" charset="0"/>
              </a:rPr>
              <a:t>We will be exploring a range of creation stories in imaginative ways, children present their own ideas using art and language.</a:t>
            </a:r>
            <a:endParaRPr dirty="0">
              <a:solidFill>
                <a:schemeClr val="dk1"/>
              </a:solidFill>
              <a:latin typeface="Century Gothic" panose="020B0502020202020204" pitchFamily="34" charset="0"/>
              <a:ea typeface="Century Gothic"/>
              <a:cs typeface="Century Gothic"/>
              <a:sym typeface="Century Gothic"/>
            </a:endParaRPr>
          </a:p>
        </p:txBody>
      </p:sp>
      <p:sp>
        <p:nvSpPr>
          <p:cNvPr id="70" name="Google Shape;70;p14">
            <a:extLst>
              <a:ext uri="{FF2B5EF4-FFF2-40B4-BE49-F238E27FC236}">
                <a16:creationId xmlns:a16="http://schemas.microsoft.com/office/drawing/2014/main" id="{163512FB-C589-53A5-F43F-CFCEBB52959C}"/>
              </a:ext>
            </a:extLst>
          </p:cNvPr>
          <p:cNvSpPr txBox="1"/>
          <p:nvPr/>
        </p:nvSpPr>
        <p:spPr>
          <a:xfrm>
            <a:off x="5303025" y="138393"/>
            <a:ext cx="3571200" cy="107925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DT </a:t>
            </a:r>
            <a:endParaRPr b="1" u="sng" dirty="0">
              <a:solidFill>
                <a:schemeClr val="dk1"/>
              </a:solidFill>
              <a:latin typeface="Century Gothic" panose="020B0502020202020204" pitchFamily="34" charset="0"/>
              <a:ea typeface="Century Gothic"/>
              <a:cs typeface="Century Gothic"/>
              <a:sym typeface="Century Gothic"/>
            </a:endParaRPr>
          </a:p>
          <a:p>
            <a:pPr lvl="0"/>
            <a:r>
              <a:rPr lang="en-GB" dirty="0">
                <a:latin typeface="Century Gothic" panose="020B0502020202020204" pitchFamily="34" charset="0"/>
              </a:rPr>
              <a:t>Children will be investigating stable shapes and using an understanding of balance to discover how wide or heavy bases improve stability in freestanding structures.</a:t>
            </a:r>
            <a:endParaRPr dirty="0">
              <a:solidFill>
                <a:schemeClr val="dk2"/>
              </a:solidFill>
              <a:latin typeface="Century Gothic" panose="020B0502020202020204" pitchFamily="34" charset="0"/>
            </a:endParaRPr>
          </a:p>
        </p:txBody>
      </p:sp>
      <p:sp>
        <p:nvSpPr>
          <p:cNvPr id="71" name="Google Shape;71;p14">
            <a:extLst>
              <a:ext uri="{FF2B5EF4-FFF2-40B4-BE49-F238E27FC236}">
                <a16:creationId xmlns:a16="http://schemas.microsoft.com/office/drawing/2014/main" id="{59969CBF-BCB3-3716-AC13-B21D47CA7212}"/>
              </a:ext>
            </a:extLst>
          </p:cNvPr>
          <p:cNvSpPr txBox="1"/>
          <p:nvPr/>
        </p:nvSpPr>
        <p:spPr>
          <a:xfrm>
            <a:off x="119925" y="3335110"/>
            <a:ext cx="3142564" cy="172640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Music</a:t>
            </a:r>
          </a:p>
          <a:p>
            <a:pPr lvl="0">
              <a:defRPr/>
            </a:pPr>
            <a:r>
              <a:rPr lang="en-GB" dirty="0">
                <a:latin typeface="Century Gothic" panose="020B0502020202020204" pitchFamily="34" charset="0"/>
              </a:rPr>
              <a:t>The children will be learning how to keep a steady pulse, pupils take part in music and movement activities inspired by their favourite things.</a:t>
            </a:r>
            <a:endParaRPr lang="en-GB" b="1" u="sng" dirty="0">
              <a:solidFill>
                <a:schemeClr val="dk1"/>
              </a:solidFill>
              <a:latin typeface="Century Gothic" panose="020B0502020202020204" pitchFamily="34" charset="0"/>
              <a:ea typeface="Century Gothic"/>
              <a:cs typeface="Century Gothic"/>
              <a:sym typeface="Century Gothic"/>
            </a:endParaRPr>
          </a:p>
        </p:txBody>
      </p:sp>
      <p:sp>
        <p:nvSpPr>
          <p:cNvPr id="73" name="Google Shape;73;p14">
            <a:extLst>
              <a:ext uri="{FF2B5EF4-FFF2-40B4-BE49-F238E27FC236}">
                <a16:creationId xmlns:a16="http://schemas.microsoft.com/office/drawing/2014/main" id="{B8E963CF-328E-F1B4-CBB9-0C6219FE84B3}"/>
              </a:ext>
            </a:extLst>
          </p:cNvPr>
          <p:cNvSpPr txBox="1"/>
          <p:nvPr/>
        </p:nvSpPr>
        <p:spPr>
          <a:xfrm>
            <a:off x="7450667" y="2806026"/>
            <a:ext cx="1423558" cy="185716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Home learning </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sz="1200" i="1" dirty="0">
                <a:solidFill>
                  <a:schemeClr val="dk1"/>
                </a:solidFill>
                <a:latin typeface="Century Gothic"/>
                <a:ea typeface="Century Gothic"/>
                <a:cs typeface="Century Gothic"/>
                <a:sym typeface="Century Gothic"/>
              </a:rPr>
              <a:t>Reading- </a:t>
            </a:r>
            <a:r>
              <a:rPr lang="en-GB" sz="1200" dirty="0">
                <a:solidFill>
                  <a:schemeClr val="dk1"/>
                </a:solidFill>
                <a:latin typeface="Century Gothic"/>
                <a:ea typeface="Century Gothic"/>
                <a:cs typeface="Century Gothic"/>
                <a:sym typeface="Century Gothic"/>
              </a:rPr>
              <a:t>at least 10 minutes daily.  </a:t>
            </a:r>
            <a:endParaRPr sz="1200" dirty="0">
              <a:solidFill>
                <a:schemeClr val="dk1"/>
              </a:solidFill>
              <a:latin typeface="Century Gothic"/>
              <a:ea typeface="Century Gothic"/>
              <a:cs typeface="Century Gothic"/>
              <a:sym typeface="Century Gothic"/>
            </a:endParaRPr>
          </a:p>
        </p:txBody>
      </p:sp>
      <p:sp>
        <p:nvSpPr>
          <p:cNvPr id="75" name="Google Shape;75;p14">
            <a:extLst>
              <a:ext uri="{FF2B5EF4-FFF2-40B4-BE49-F238E27FC236}">
                <a16:creationId xmlns:a16="http://schemas.microsoft.com/office/drawing/2014/main" id="{E7EF2407-6D76-CED8-FEE5-3678ADABC25D}"/>
              </a:ext>
            </a:extLst>
          </p:cNvPr>
          <p:cNvSpPr txBox="1"/>
          <p:nvPr/>
        </p:nvSpPr>
        <p:spPr>
          <a:xfrm>
            <a:off x="4222563" y="1905079"/>
            <a:ext cx="2491800" cy="11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dk1"/>
                </a:solidFill>
                <a:latin typeface="Century Gothic"/>
                <a:ea typeface="Century Gothic"/>
                <a:cs typeface="Century Gothic"/>
                <a:sym typeface="Century Gothic"/>
              </a:rPr>
              <a:t>PE</a:t>
            </a:r>
            <a:endParaRPr b="1" u="sng" dirty="0">
              <a:solidFill>
                <a:schemeClr val="dk1"/>
              </a:solidFill>
              <a:latin typeface="Century Gothic"/>
              <a:ea typeface="Century Gothic"/>
              <a:cs typeface="Century Gothic"/>
              <a:sym typeface="Century Gothic"/>
            </a:endParaRPr>
          </a:p>
          <a:p>
            <a:pPr marL="0" lvl="0" indent="0" algn="l" rtl="0">
              <a:spcBef>
                <a:spcPts val="0"/>
              </a:spcBef>
              <a:spcAft>
                <a:spcPts val="0"/>
              </a:spcAft>
              <a:buNone/>
            </a:pPr>
            <a:r>
              <a:rPr lang="en-GB" dirty="0">
                <a:solidFill>
                  <a:schemeClr val="dk1"/>
                </a:solidFill>
                <a:latin typeface="Century Gothic"/>
                <a:ea typeface="Century Gothic"/>
                <a:cs typeface="Century Gothic"/>
                <a:sym typeface="Century Gothic"/>
              </a:rPr>
              <a:t>The children will be doing team building and fundamental skills.</a:t>
            </a:r>
            <a:endParaRPr dirty="0">
              <a:solidFill>
                <a:schemeClr val="dk1"/>
              </a:solidFill>
              <a:latin typeface="Century Gothic"/>
              <a:ea typeface="Century Gothic"/>
              <a:cs typeface="Century Gothic"/>
              <a:sym typeface="Century Gothic"/>
            </a:endParaRPr>
          </a:p>
        </p:txBody>
      </p:sp>
      <p:pic>
        <p:nvPicPr>
          <p:cNvPr id="2" name="image1.png" descr="letterhead_Shill">
            <a:extLst>
              <a:ext uri="{FF2B5EF4-FFF2-40B4-BE49-F238E27FC236}">
                <a16:creationId xmlns:a16="http://schemas.microsoft.com/office/drawing/2014/main" id="{7C8EA7FC-BAD8-DC19-8B42-4ACA0200889B}"/>
              </a:ext>
            </a:extLst>
          </p:cNvPr>
          <p:cNvPicPr/>
          <p:nvPr/>
        </p:nvPicPr>
        <p:blipFill>
          <a:blip r:embed="rId3"/>
          <a:srcRect l="75502" t="2455" r="2036" b="85452"/>
          <a:stretch>
            <a:fillRect/>
          </a:stretch>
        </p:blipFill>
        <p:spPr>
          <a:xfrm>
            <a:off x="8281125" y="4402520"/>
            <a:ext cx="742950" cy="521335"/>
          </a:xfrm>
          <a:prstGeom prst="rect">
            <a:avLst/>
          </a:prstGeom>
          <a:ln/>
        </p:spPr>
      </p:pic>
      <p:pic>
        <p:nvPicPr>
          <p:cNvPr id="2050" name="Picture 2" descr="Basketball Years KS1 &amp; KS2 (Tuesday ...">
            <a:extLst>
              <a:ext uri="{FF2B5EF4-FFF2-40B4-BE49-F238E27FC236}">
                <a16:creationId xmlns:a16="http://schemas.microsoft.com/office/drawing/2014/main" id="{C694AB4D-58D0-1DC1-246D-C4D637C0C0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253" y="1836724"/>
            <a:ext cx="1432872" cy="953511"/>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4">
            <a:extLst>
              <a:ext uri="{FF2B5EF4-FFF2-40B4-BE49-F238E27FC236}">
                <a16:creationId xmlns:a16="http://schemas.microsoft.com/office/drawing/2014/main" id="{CC019A7F-0E2C-2CE7-4053-F7E332E8979B}"/>
              </a:ext>
            </a:extLst>
          </p:cNvPr>
          <p:cNvSpPr/>
          <p:nvPr/>
        </p:nvSpPr>
        <p:spPr>
          <a:xfrm>
            <a:off x="8195016" y="4241758"/>
            <a:ext cx="813099" cy="841155"/>
          </a:xfrm>
          <a:custGeom>
            <a:avLst/>
            <a:gdLst/>
            <a:ahLst/>
            <a:cxnLst/>
            <a:rect l="l" t="t" r="r" b="b"/>
            <a:pathLst>
              <a:path w="1401387" h="990829">
                <a:moveTo>
                  <a:pt x="0" y="0"/>
                </a:moveTo>
                <a:lnTo>
                  <a:pt x="1401387" y="0"/>
                </a:lnTo>
                <a:lnTo>
                  <a:pt x="1401387" y="990829"/>
                </a:lnTo>
                <a:lnTo>
                  <a:pt x="0" y="990829"/>
                </a:lnTo>
                <a:lnTo>
                  <a:pt x="0" y="0"/>
                </a:lnTo>
                <a:close/>
              </a:path>
            </a:pathLst>
          </a:custGeom>
          <a:blipFill>
            <a:blip r:embed="rId5"/>
            <a:stretch>
              <a:fillRect l="-34590" t="-23693" r="-37762" b="5899"/>
            </a:stretch>
          </a:blipFill>
        </p:spPr>
        <p:txBody>
          <a:bodyPr/>
          <a:lstStyle/>
          <a:p>
            <a:endParaRPr lang="en-GB"/>
          </a:p>
        </p:txBody>
      </p:sp>
      <p:pic>
        <p:nvPicPr>
          <p:cNvPr id="3" name="Picture 2" descr="What is a Computer? - Computing - Teaching Wiki - Twinkl">
            <a:extLst>
              <a:ext uri="{FF2B5EF4-FFF2-40B4-BE49-F238E27FC236}">
                <a16:creationId xmlns:a16="http://schemas.microsoft.com/office/drawing/2014/main" id="{2868761E-92BC-231C-3CA7-D14946B7818A}"/>
              </a:ext>
            </a:extLst>
          </p:cNvPr>
          <p:cNvPicPr>
            <a:picLocks noChangeAspect="1"/>
          </p:cNvPicPr>
          <p:nvPr/>
        </p:nvPicPr>
        <p:blipFill>
          <a:blip r:embed="rId6"/>
          <a:stretch>
            <a:fillRect/>
          </a:stretch>
        </p:blipFill>
        <p:spPr>
          <a:xfrm>
            <a:off x="-100965" y="290546"/>
            <a:ext cx="2770830" cy="1385415"/>
          </a:xfrm>
          <a:prstGeom prst="rect">
            <a:avLst/>
          </a:prstGeom>
        </p:spPr>
      </p:pic>
    </p:spTree>
    <p:extLst>
      <p:ext uri="{BB962C8B-B14F-4D97-AF65-F5344CB8AC3E}">
        <p14:creationId xmlns:p14="http://schemas.microsoft.com/office/powerpoint/2010/main" val="46828462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d1677d0-5838-4079-b331-67f16766e7a5">
      <Terms xmlns="http://schemas.microsoft.com/office/infopath/2007/PartnerControls"/>
    </lcf76f155ced4ddcb4097134ff3c332f>
    <TaxCatchAll xmlns="00c6d16b-e060-48d3-8bfc-e271d17d1009" xsi:nil="true"/>
    <_dlc_DocId xmlns="00c6d16b-e060-48d3-8bfc-e271d17d1009">MATEN23T7PTE-1136780455-386362</_dlc_DocId>
    <_dlc_DocIdUrl xmlns="00c6d16b-e060-48d3-8bfc-e271d17d1009">
      <Url>https://stondoncbedsco.sharepoint.com/sites/DATA/_layouts/15/DocIdRedir.aspx?ID=MATEN23T7PTE-1136780455-386362</Url>
      <Description>MATEN23T7PTE-1136780455-386362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6088D4D309954DA7408099A3162F64" ma:contentTypeVersion="14" ma:contentTypeDescription="Create a new document." ma:contentTypeScope="" ma:versionID="c81d72743eeeb76929c2fb5596d47294">
  <xsd:schema xmlns:xsd="http://www.w3.org/2001/XMLSchema" xmlns:xs="http://www.w3.org/2001/XMLSchema" xmlns:p="http://schemas.microsoft.com/office/2006/metadata/properties" xmlns:ns2="00c6d16b-e060-48d3-8bfc-e271d17d1009" xmlns:ns3="4d1677d0-5838-4079-b331-67f16766e7a5" targetNamespace="http://schemas.microsoft.com/office/2006/metadata/properties" ma:root="true" ma:fieldsID="4a1d8dac1b42ba183a5e2b9afba88246" ns2:_="" ns3:_="">
    <xsd:import namespace="00c6d16b-e060-48d3-8bfc-e271d17d1009"/>
    <xsd:import namespace="4d1677d0-5838-4079-b331-67f16766e7a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MediaServiceLocation" minOccurs="0"/>
                <xsd:element ref="ns3:lcf76f155ced4ddcb4097134ff3c332f" minOccurs="0"/>
                <xsd:element ref="ns2: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c6d16b-e060-48d3-8bfc-e271d17d100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7bac6a60-11b7-43c6-8aed-3303ca28c272}" ma:internalName="TaxCatchAll" ma:showField="CatchAllData" ma:web="00c6d16b-e060-48d3-8bfc-e271d17d100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1677d0-5838-4079-b331-67f16766e7a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2adb828-73ab-4ba4-8704-6342e3d9a6a8"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71A1AF1-7A66-4BF4-9CE0-05146408DF5A}">
  <ds:schemaRefs>
    <ds:schemaRef ds:uri="8626b481-f836-44c6-b68d-f95b20e45bf2"/>
    <ds:schemaRef ds:uri="eebf49c5-abde-4c41-b5f3-1993c28cbd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9AAB63A-2C48-40E1-BA03-06C3940D87CD}">
  <ds:schemaRefs>
    <ds:schemaRef ds:uri="http://schemas.microsoft.com/sharepoint/v3/contenttype/forms"/>
  </ds:schemaRefs>
</ds:datastoreItem>
</file>

<file path=customXml/itemProps3.xml><?xml version="1.0" encoding="utf-8"?>
<ds:datastoreItem xmlns:ds="http://schemas.openxmlformats.org/officeDocument/2006/customXml" ds:itemID="{92C9B167-0CDA-4F28-9034-9D67BC8E67B0}"/>
</file>

<file path=customXml/itemProps4.xml><?xml version="1.0" encoding="utf-8"?>
<ds:datastoreItem xmlns:ds="http://schemas.openxmlformats.org/officeDocument/2006/customXml" ds:itemID="{2FC3619B-0490-4993-96AD-7DAEDB54437A}"/>
</file>

<file path=docProps/app.xml><?xml version="1.0" encoding="utf-8"?>
<Properties xmlns="http://schemas.openxmlformats.org/officeDocument/2006/extended-properties" xmlns:vt="http://schemas.openxmlformats.org/officeDocument/2006/docPropsVTypes">
  <TotalTime>0</TotalTime>
  <Words>301</Words>
  <Application>Microsoft Office PowerPoint</Application>
  <PresentationFormat>On-screen Show (16:9)</PresentationFormat>
  <Paragraphs>28</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Century Gothic</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Flack</dc:creator>
  <cp:lastModifiedBy>Milli Peters</cp:lastModifiedBy>
  <cp:revision>36</cp:revision>
  <dcterms:modified xsi:type="dcterms:W3CDTF">2026-09-10T16:13:53Z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0x010100176088D4D309954DA7408099A3162F64</vt:lpwstr>
  </property>
  <property fmtid="{D5CDD505-2E9C-101B-9397-08002B2CF9AE}" pid="3" name="MediaServiceImageTags">
    <vt:lpwstr/>
  </property>
  <property fmtid="{D5CDD505-2E9C-101B-9397-08002B2CF9AE}" pid="4" name="_dlc_DocIdItemGuid">
    <vt:lpwstr>8d7c4007-8c19-43ef-90f5-07a1398e7e54</vt:lpwstr>
  </property>
</Properties>
</file>