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9" r:id="rId3"/>
    <p:sldId id="285" r:id="rId4"/>
    <p:sldId id="257" r:id="rId5"/>
    <p:sldId id="270" r:id="rId6"/>
    <p:sldId id="267" r:id="rId7"/>
    <p:sldId id="258" r:id="rId8"/>
    <p:sldId id="259" r:id="rId9"/>
    <p:sldId id="298" r:id="rId10"/>
    <p:sldId id="299" r:id="rId11"/>
    <p:sldId id="262" r:id="rId12"/>
    <p:sldId id="263" r:id="rId13"/>
    <p:sldId id="265" r:id="rId14"/>
    <p:sldId id="266" r:id="rId15"/>
    <p:sldId id="268" r:id="rId16"/>
    <p:sldId id="286" r:id="rId17"/>
    <p:sldId id="287" r:id="rId18"/>
    <p:sldId id="289" r:id="rId19"/>
    <p:sldId id="291" r:id="rId20"/>
    <p:sldId id="293" r:id="rId21"/>
    <p:sldId id="295" r:id="rId22"/>
    <p:sldId id="297" r:id="rId23"/>
    <p:sldId id="284"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31" autoAdjust="0"/>
    <p:restoredTop sz="94660"/>
  </p:normalViewPr>
  <p:slideViewPr>
    <p:cSldViewPr snapToGrid="0">
      <p:cViewPr varScale="1">
        <p:scale>
          <a:sx n="69" d="100"/>
          <a:sy n="69" d="100"/>
        </p:scale>
        <p:origin x="1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339AAD9-77AB-48D8-A73D-2E36807F7445}" type="datetimeFigureOut">
              <a:rPr lang="en-GB" smtClean="0"/>
              <a:t>21/02/2021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74CFD22-E971-4D2D-ABC1-3096A50744C8}" type="slidenum">
              <a:rPr lang="en-GB" smtClean="0"/>
              <a:t>‹#›</a:t>
            </a:fld>
            <a:endParaRPr lang="en-GB"/>
          </a:p>
        </p:txBody>
      </p:sp>
    </p:spTree>
    <p:extLst>
      <p:ext uri="{BB962C8B-B14F-4D97-AF65-F5344CB8AC3E}">
        <p14:creationId xmlns:p14="http://schemas.microsoft.com/office/powerpoint/2010/main" val="197202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1</a:t>
            </a:fld>
            <a:endParaRPr lang="en-GB"/>
          </a:p>
        </p:txBody>
      </p:sp>
    </p:spTree>
    <p:extLst>
      <p:ext uri="{BB962C8B-B14F-4D97-AF65-F5344CB8AC3E}">
        <p14:creationId xmlns:p14="http://schemas.microsoft.com/office/powerpoint/2010/main" val="3393597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12</a:t>
            </a:fld>
            <a:endParaRPr lang="en-GB"/>
          </a:p>
        </p:txBody>
      </p:sp>
    </p:spTree>
    <p:extLst>
      <p:ext uri="{BB962C8B-B14F-4D97-AF65-F5344CB8AC3E}">
        <p14:creationId xmlns:p14="http://schemas.microsoft.com/office/powerpoint/2010/main" val="2951311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13</a:t>
            </a:fld>
            <a:endParaRPr lang="en-GB"/>
          </a:p>
        </p:txBody>
      </p:sp>
    </p:spTree>
    <p:extLst>
      <p:ext uri="{BB962C8B-B14F-4D97-AF65-F5344CB8AC3E}">
        <p14:creationId xmlns:p14="http://schemas.microsoft.com/office/powerpoint/2010/main" val="288752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14</a:t>
            </a:fld>
            <a:endParaRPr lang="en-GB"/>
          </a:p>
        </p:txBody>
      </p:sp>
    </p:spTree>
    <p:extLst>
      <p:ext uri="{BB962C8B-B14F-4D97-AF65-F5344CB8AC3E}">
        <p14:creationId xmlns:p14="http://schemas.microsoft.com/office/powerpoint/2010/main" val="1960563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15</a:t>
            </a:fld>
            <a:endParaRPr lang="en-GB"/>
          </a:p>
        </p:txBody>
      </p:sp>
    </p:spTree>
    <p:extLst>
      <p:ext uri="{BB962C8B-B14F-4D97-AF65-F5344CB8AC3E}">
        <p14:creationId xmlns:p14="http://schemas.microsoft.com/office/powerpoint/2010/main" val="82753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and the</a:t>
            </a:r>
            <a:r>
              <a:rPr lang="en-GB" dirty="0" smtClean="0"/>
              <a:t> following slides</a:t>
            </a:r>
            <a:r>
              <a:rPr lang="en-GB" baseline="0" dirty="0" smtClean="0"/>
              <a:t> give a  flavour of what is taught in each year group. For further information it would be useful to print out key resources to look at in more detail.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73BB09BB-3E15-4161-A96B-863E27ABA704}" type="slidenum">
              <a:rPr lang="en-GB" smtClean="0"/>
              <a:t>16</a:t>
            </a:fld>
            <a:endParaRPr lang="en-GB"/>
          </a:p>
        </p:txBody>
      </p:sp>
    </p:spTree>
    <p:extLst>
      <p:ext uri="{BB962C8B-B14F-4D97-AF65-F5344CB8AC3E}">
        <p14:creationId xmlns:p14="http://schemas.microsoft.com/office/powerpoint/2010/main" val="1574552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B09BB-3E15-4161-A96B-863E27ABA704}" type="slidenum">
              <a:rPr lang="en-GB" smtClean="0"/>
              <a:t>17</a:t>
            </a:fld>
            <a:endParaRPr lang="en-GB"/>
          </a:p>
        </p:txBody>
      </p:sp>
    </p:spTree>
    <p:extLst>
      <p:ext uri="{BB962C8B-B14F-4D97-AF65-F5344CB8AC3E}">
        <p14:creationId xmlns:p14="http://schemas.microsoft.com/office/powerpoint/2010/main" val="2168975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B09BB-3E15-4161-A96B-863E27ABA704}"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398435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B09BB-3E15-4161-A96B-863E27ABA704}"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806973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B09BB-3E15-4161-A96B-863E27ABA704}"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52138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B09BB-3E15-4161-A96B-863E27ABA704}"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00777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2</a:t>
            </a:fld>
            <a:endParaRPr lang="en-GB"/>
          </a:p>
        </p:txBody>
      </p:sp>
    </p:spTree>
    <p:extLst>
      <p:ext uri="{BB962C8B-B14F-4D97-AF65-F5344CB8AC3E}">
        <p14:creationId xmlns:p14="http://schemas.microsoft.com/office/powerpoint/2010/main" val="3958189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B09BB-3E15-4161-A96B-863E27ABA704}"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783238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23</a:t>
            </a:fld>
            <a:endParaRPr lang="en-GB"/>
          </a:p>
        </p:txBody>
      </p:sp>
    </p:spTree>
    <p:extLst>
      <p:ext uri="{BB962C8B-B14F-4D97-AF65-F5344CB8AC3E}">
        <p14:creationId xmlns:p14="http://schemas.microsoft.com/office/powerpoint/2010/main" val="345539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3</a:t>
            </a:fld>
            <a:endParaRPr lang="en-GB"/>
          </a:p>
        </p:txBody>
      </p:sp>
    </p:spTree>
    <p:extLst>
      <p:ext uri="{BB962C8B-B14F-4D97-AF65-F5344CB8AC3E}">
        <p14:creationId xmlns:p14="http://schemas.microsoft.com/office/powerpoint/2010/main" val="408012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4</a:t>
            </a:fld>
            <a:endParaRPr lang="en-GB"/>
          </a:p>
        </p:txBody>
      </p:sp>
    </p:spTree>
    <p:extLst>
      <p:ext uri="{BB962C8B-B14F-4D97-AF65-F5344CB8AC3E}">
        <p14:creationId xmlns:p14="http://schemas.microsoft.com/office/powerpoint/2010/main" val="3054011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5</a:t>
            </a:fld>
            <a:endParaRPr lang="en-GB"/>
          </a:p>
        </p:txBody>
      </p:sp>
    </p:spTree>
    <p:extLst>
      <p:ext uri="{BB962C8B-B14F-4D97-AF65-F5344CB8AC3E}">
        <p14:creationId xmlns:p14="http://schemas.microsoft.com/office/powerpoint/2010/main" val="1416240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6</a:t>
            </a:fld>
            <a:endParaRPr lang="en-GB"/>
          </a:p>
        </p:txBody>
      </p:sp>
    </p:spTree>
    <p:extLst>
      <p:ext uri="{BB962C8B-B14F-4D97-AF65-F5344CB8AC3E}">
        <p14:creationId xmlns:p14="http://schemas.microsoft.com/office/powerpoint/2010/main" val="312556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7</a:t>
            </a:fld>
            <a:endParaRPr lang="en-GB"/>
          </a:p>
        </p:txBody>
      </p:sp>
    </p:spTree>
    <p:extLst>
      <p:ext uri="{BB962C8B-B14F-4D97-AF65-F5344CB8AC3E}">
        <p14:creationId xmlns:p14="http://schemas.microsoft.com/office/powerpoint/2010/main" val="112466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8</a:t>
            </a:fld>
            <a:endParaRPr lang="en-GB"/>
          </a:p>
        </p:txBody>
      </p:sp>
    </p:spTree>
    <p:extLst>
      <p:ext uri="{BB962C8B-B14F-4D97-AF65-F5344CB8AC3E}">
        <p14:creationId xmlns:p14="http://schemas.microsoft.com/office/powerpoint/2010/main" val="3065787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4CFD22-E971-4D2D-ABC1-3096A50744C8}" type="slidenum">
              <a:rPr lang="en-GB" smtClean="0"/>
              <a:t>11</a:t>
            </a:fld>
            <a:endParaRPr lang="en-GB"/>
          </a:p>
        </p:txBody>
      </p:sp>
    </p:spTree>
    <p:extLst>
      <p:ext uri="{BB962C8B-B14F-4D97-AF65-F5344CB8AC3E}">
        <p14:creationId xmlns:p14="http://schemas.microsoft.com/office/powerpoint/2010/main" val="3886450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6BED5FC-9669-4150-9BF6-46D2F0E683AF}"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3106318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BED5FC-9669-4150-9BF6-46D2F0E683AF}"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286506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BED5FC-9669-4150-9BF6-46D2F0E683AF}"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167303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BED5FC-9669-4150-9BF6-46D2F0E683AF}"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1620704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6BED5FC-9669-4150-9BF6-46D2F0E683AF}"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1804372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BED5FC-9669-4150-9BF6-46D2F0E683AF}" type="datetimeFigureOut">
              <a:rPr lang="en-GB" smtClean="0"/>
              <a:t>21/02/2021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3706480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BED5FC-9669-4150-9BF6-46D2F0E683AF}" type="datetimeFigureOut">
              <a:rPr lang="en-GB" smtClean="0"/>
              <a:t>21/02/2021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34677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BED5FC-9669-4150-9BF6-46D2F0E683AF}" type="datetimeFigureOut">
              <a:rPr lang="en-GB" smtClean="0"/>
              <a:t>21/02/2021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801466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ED5FC-9669-4150-9BF6-46D2F0E683AF}" type="datetimeFigureOut">
              <a:rPr lang="en-GB" smtClean="0"/>
              <a:t>21/02/2021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2813503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BED5FC-9669-4150-9BF6-46D2F0E683AF}" type="datetimeFigureOut">
              <a:rPr lang="en-GB" smtClean="0"/>
              <a:t>21/02/2021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3055716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BED5FC-9669-4150-9BF6-46D2F0E683AF}" type="datetimeFigureOut">
              <a:rPr lang="en-GB" smtClean="0"/>
              <a:t>21/02/2021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6E0C36-8E2A-4C11-A3FC-4117F9F52BED}" type="slidenum">
              <a:rPr lang="en-GB" smtClean="0"/>
              <a:t>‹#›</a:t>
            </a:fld>
            <a:endParaRPr lang="en-GB"/>
          </a:p>
        </p:txBody>
      </p:sp>
    </p:spTree>
    <p:extLst>
      <p:ext uri="{BB962C8B-B14F-4D97-AF65-F5344CB8AC3E}">
        <p14:creationId xmlns:p14="http://schemas.microsoft.com/office/powerpoint/2010/main" val="3343550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7673">
              <a:srgbClr val="BCC0D8"/>
            </a:gs>
            <a:gs pos="41000">
              <a:srgbClr val="C2AEC4"/>
            </a:gs>
            <a:gs pos="0">
              <a:srgbClr val="FF0000"/>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ED5FC-9669-4150-9BF6-46D2F0E683AF}" type="datetimeFigureOut">
              <a:rPr lang="en-GB" smtClean="0"/>
              <a:t>21/02/2021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E0C36-8E2A-4C11-A3FC-4117F9F52BED}" type="slidenum">
              <a:rPr lang="en-GB" smtClean="0"/>
              <a:t>‹#›</a:t>
            </a:fld>
            <a:endParaRPr lang="en-GB"/>
          </a:p>
        </p:txBody>
      </p:sp>
    </p:spTree>
    <p:extLst>
      <p:ext uri="{BB962C8B-B14F-4D97-AF65-F5344CB8AC3E}">
        <p14:creationId xmlns:p14="http://schemas.microsoft.com/office/powerpoint/2010/main" val="1794644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Parent Consultation on Relationships Sex Education (RSE)</a:t>
            </a:r>
            <a:endParaRPr lang="en-GB" dirty="0"/>
          </a:p>
        </p:txBody>
      </p:sp>
      <p:sp>
        <p:nvSpPr>
          <p:cNvPr id="3" name="Subtitle 2"/>
          <p:cNvSpPr>
            <a:spLocks noGrp="1"/>
          </p:cNvSpPr>
          <p:nvPr>
            <p:ph type="subTitle" idx="1"/>
          </p:nvPr>
        </p:nvSpPr>
        <p:spPr>
          <a:xfrm>
            <a:off x="1524000" y="3971315"/>
            <a:ext cx="9144000" cy="1655762"/>
          </a:xfrm>
        </p:spPr>
        <p:txBody>
          <a:bodyPr/>
          <a:lstStyle/>
          <a:p>
            <a:r>
              <a:rPr lang="en-US" dirty="0" smtClean="0"/>
              <a:t>Shillington &amp; Stondon Federation</a:t>
            </a:r>
            <a:endParaRPr lang="en-GB" dirty="0"/>
          </a:p>
        </p:txBody>
      </p:sp>
      <p:sp>
        <p:nvSpPr>
          <p:cNvPr id="4" name="Rectangle 3"/>
          <p:cNvSpPr/>
          <p:nvPr/>
        </p:nvSpPr>
        <p:spPr>
          <a:xfrm>
            <a:off x="615461" y="5013683"/>
            <a:ext cx="11394831" cy="923330"/>
          </a:xfrm>
          <a:prstGeom prst="rect">
            <a:avLst/>
          </a:prstGeom>
        </p:spPr>
        <p:txBody>
          <a:bodyPr wrap="square">
            <a:spAutoFit/>
          </a:bodyPr>
          <a:lstStyle/>
          <a:p>
            <a:r>
              <a:rPr lang="en-US" dirty="0" smtClean="0"/>
              <a:t>From September 2020, and no later than the summer term 2021 for those that have yet to meet their statutory requirements, it is compulsory for primary schools to teach Relationships Education and Health Education and are strongly encouraged to teach Sex Education by the Department for Education (</a:t>
            </a:r>
            <a:r>
              <a:rPr lang="en-US" dirty="0" err="1" smtClean="0"/>
              <a:t>DfE</a:t>
            </a:r>
            <a:r>
              <a:rPr lang="en-US" dirty="0" smtClean="0"/>
              <a:t>). </a:t>
            </a:r>
            <a:endParaRPr lang="en-US" dirty="0"/>
          </a:p>
        </p:txBody>
      </p:sp>
      <p:pic>
        <p:nvPicPr>
          <p:cNvPr id="5" name="Picture 4" descr="image002"/>
          <p:cNvPicPr/>
          <p:nvPr/>
        </p:nvPicPr>
        <p:blipFill rotWithShape="1">
          <a:blip r:embed="rId5">
            <a:extLst>
              <a:ext uri="{28A0092B-C50C-407E-A947-70E740481C1C}">
                <a14:useLocalDpi xmlns:a14="http://schemas.microsoft.com/office/drawing/2010/main" val="0"/>
              </a:ext>
            </a:extLst>
          </a:blip>
          <a:srcRect l="20484" t="21321" r="20986" b="20150"/>
          <a:stretch/>
        </p:blipFill>
        <p:spPr bwMode="auto">
          <a:xfrm>
            <a:off x="9114472" y="3176769"/>
            <a:ext cx="1847850" cy="1736851"/>
          </a:xfrm>
          <a:prstGeom prst="rect">
            <a:avLst/>
          </a:prstGeom>
          <a:noFill/>
          <a:ln>
            <a:noFill/>
          </a:ln>
          <a:extLst>
            <a:ext uri="{53640926-AAD7-44D8-BBD7-CCE9431645EC}">
              <a14:shadowObscured xmlns:a14="http://schemas.microsoft.com/office/drawing/2010/main"/>
            </a:ext>
          </a:extLst>
        </p:spPr>
      </p:pic>
      <p:pic>
        <p:nvPicPr>
          <p:cNvPr id="6" name="Picture 5" descr="letterhead_Shill"/>
          <p:cNvPicPr/>
          <p:nvPr/>
        </p:nvPicPr>
        <p:blipFill>
          <a:blip r:embed="rId6" cstate="print">
            <a:extLst>
              <a:ext uri="{28A0092B-C50C-407E-A947-70E740481C1C}">
                <a14:useLocalDpi xmlns:a14="http://schemas.microsoft.com/office/drawing/2010/main" val="0"/>
              </a:ext>
            </a:extLst>
          </a:blip>
          <a:srcRect l="75502" t="2455" r="2036" b="85452"/>
          <a:stretch>
            <a:fillRect/>
          </a:stretch>
        </p:blipFill>
        <p:spPr bwMode="auto">
          <a:xfrm>
            <a:off x="1827847" y="3285824"/>
            <a:ext cx="1810703" cy="1445879"/>
          </a:xfrm>
          <a:prstGeom prst="rect">
            <a:avLst/>
          </a:prstGeom>
          <a:noFill/>
          <a:ln>
            <a:noFill/>
          </a:ln>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4574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332" y="850828"/>
            <a:ext cx="11138516" cy="5509200"/>
          </a:xfrm>
          <a:prstGeom prst="rect">
            <a:avLst/>
          </a:prstGeom>
        </p:spPr>
        <p:txBody>
          <a:bodyPr wrap="square">
            <a:spAutoFit/>
          </a:bodyPr>
          <a:lstStyle/>
          <a:p>
            <a:pPr fontAlgn="t"/>
            <a:r>
              <a:rPr lang="en-US" sz="3200" b="1" dirty="0">
                <a:solidFill>
                  <a:srgbClr val="000000"/>
                </a:solidFill>
              </a:rPr>
              <a:t>In Key Stage 1, pupils will:</a:t>
            </a:r>
            <a:endParaRPr lang="en-US" sz="3200" dirty="0">
              <a:solidFill>
                <a:srgbClr val="000000"/>
              </a:solidFill>
            </a:endParaRPr>
          </a:p>
          <a:p>
            <a:pPr fontAlgn="t"/>
            <a:r>
              <a:rPr lang="en-US" sz="3200" dirty="0">
                <a:solidFill>
                  <a:srgbClr val="000000"/>
                </a:solidFill>
              </a:rPr>
              <a:t>Be introduced to the process of reproduction and growth in animals. They should be introduced to the concepts of reproduction and growth, but not how reproduction occurs.</a:t>
            </a:r>
          </a:p>
          <a:p>
            <a:pPr fontAlgn="t"/>
            <a:r>
              <a:rPr lang="en-US" sz="3200" dirty="0">
                <a:solidFill>
                  <a:srgbClr val="000000"/>
                </a:solidFill>
              </a:rPr>
              <a:t> </a:t>
            </a:r>
          </a:p>
          <a:p>
            <a:pPr fontAlgn="t"/>
            <a:r>
              <a:rPr lang="en-US" sz="3200" b="1" dirty="0">
                <a:solidFill>
                  <a:srgbClr val="000000"/>
                </a:solidFill>
              </a:rPr>
              <a:t>Key Stage 2, pupils will:</a:t>
            </a:r>
            <a:endParaRPr lang="en-US" sz="3200" dirty="0">
              <a:solidFill>
                <a:srgbClr val="000000"/>
              </a:solidFill>
            </a:endParaRPr>
          </a:p>
          <a:p>
            <a:pPr fontAlgn="t"/>
            <a:r>
              <a:rPr lang="en-US" sz="3200" dirty="0">
                <a:solidFill>
                  <a:srgbClr val="000000"/>
                </a:solidFill>
              </a:rPr>
              <a:t>Be taught about different types of reproduction, including sexual and asexual reproduction in plants and sexual reproduction in animals. Pupils should draw a timeline to indicate stages in the growth and development of humans. They should learn about the changes experienced in puberty. </a:t>
            </a:r>
            <a:endParaRPr lang="en-US" sz="3200" b="0" i="0" dirty="0">
              <a:solidFill>
                <a:srgbClr val="000000"/>
              </a:solidFill>
              <a:effectLst/>
            </a:endParaRPr>
          </a:p>
        </p:txBody>
      </p:sp>
      <p:sp>
        <p:nvSpPr>
          <p:cNvPr id="3" name="TextBox 2"/>
          <p:cNvSpPr txBox="1"/>
          <p:nvPr/>
        </p:nvSpPr>
        <p:spPr>
          <a:xfrm>
            <a:off x="411331" y="0"/>
            <a:ext cx="6548761" cy="707886"/>
          </a:xfrm>
          <a:prstGeom prst="rect">
            <a:avLst/>
          </a:prstGeom>
          <a:noFill/>
        </p:spPr>
        <p:txBody>
          <a:bodyPr wrap="square" rtlCol="0">
            <a:spAutoFit/>
          </a:bodyPr>
          <a:lstStyle/>
          <a:p>
            <a:r>
              <a:rPr lang="en-US" sz="4000" dirty="0" smtClean="0">
                <a:effectLst>
                  <a:outerShdw blurRad="38100" dist="38100" dir="2700000" algn="tl">
                    <a:srgbClr val="000000">
                      <a:alpha val="43137"/>
                    </a:srgbClr>
                  </a:outerShdw>
                </a:effectLst>
              </a:rPr>
              <a:t>SCIENCE CURRICULUM</a:t>
            </a:r>
            <a:endParaRPr lang="en-GB" sz="4000" dirty="0">
              <a:effectLst>
                <a:outerShdw blurRad="38100" dist="38100" dir="2700000" algn="tl">
                  <a:srgbClr val="000000">
                    <a:alpha val="43137"/>
                  </a:srgb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4519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64018" y="3244334"/>
            <a:ext cx="184731" cy="369332"/>
          </a:xfrm>
          <a:prstGeom prst="rect">
            <a:avLst/>
          </a:prstGeom>
        </p:spPr>
        <p:txBody>
          <a:bodyPr wrap="none">
            <a:spAutoFit/>
          </a:bodyPr>
          <a:lstStyle/>
          <a:p>
            <a:endParaRPr lang="en-GB" dirty="0"/>
          </a:p>
        </p:txBody>
      </p:sp>
      <p:sp>
        <p:nvSpPr>
          <p:cNvPr id="3" name="Rectangle 2"/>
          <p:cNvSpPr/>
          <p:nvPr/>
        </p:nvSpPr>
        <p:spPr>
          <a:xfrm>
            <a:off x="516635" y="986254"/>
            <a:ext cx="10237090" cy="5509200"/>
          </a:xfrm>
          <a:prstGeom prst="rect">
            <a:avLst/>
          </a:prstGeom>
        </p:spPr>
        <p:txBody>
          <a:bodyPr wrap="square">
            <a:spAutoFit/>
          </a:bodyPr>
          <a:lstStyle/>
          <a:p>
            <a:pPr marL="285750" indent="-285750">
              <a:buFont typeface="Arial" panose="020B0604020202020204" pitchFamily="34" charset="0"/>
              <a:buChar char="•"/>
            </a:pPr>
            <a:r>
              <a:rPr lang="en-GB" sz="3200" dirty="0" smtClean="0"/>
              <a:t>Introduce children to the correct scientific terms to describe body parts in Key Stage 1 </a:t>
            </a:r>
          </a:p>
          <a:p>
            <a:pPr marL="285750" indent="-285750">
              <a:buFont typeface="Arial" panose="020B0604020202020204" pitchFamily="34" charset="0"/>
              <a:buChar char="•"/>
            </a:pPr>
            <a:r>
              <a:rPr lang="en-GB" sz="3200" dirty="0" smtClean="0"/>
              <a:t>Challenge the use of 'gay' as an insult and include work around the makeup of different families</a:t>
            </a:r>
          </a:p>
          <a:p>
            <a:pPr marL="285750" indent="-285750">
              <a:buFont typeface="Arial" panose="020B0604020202020204" pitchFamily="34" charset="0"/>
              <a:buChar char="•"/>
            </a:pPr>
            <a:r>
              <a:rPr lang="en-GB" sz="3200" dirty="0" smtClean="0"/>
              <a:t>Explore challenge gender roles/ stereotypes - linked to the Equality Act 2010</a:t>
            </a:r>
          </a:p>
          <a:p>
            <a:pPr marL="285750" indent="-285750">
              <a:buFont typeface="Arial" panose="020B0604020202020204" pitchFamily="34" charset="0"/>
              <a:buChar char="•"/>
            </a:pPr>
            <a:r>
              <a:rPr lang="en-GB" sz="3200" dirty="0" smtClean="0"/>
              <a:t>Begin to explore puberty changes by the age of 8/9</a:t>
            </a:r>
          </a:p>
          <a:p>
            <a:pPr marL="285750" indent="-285750">
              <a:buFont typeface="Arial" panose="020B0604020202020204" pitchFamily="34" charset="0"/>
              <a:buChar char="•"/>
            </a:pPr>
            <a:r>
              <a:rPr lang="en-GB" sz="3200" dirty="0" smtClean="0"/>
              <a:t> Deliver RSE in a progressive way across the school</a:t>
            </a:r>
          </a:p>
          <a:p>
            <a:pPr marL="285750" indent="-285750">
              <a:buFont typeface="Arial" panose="020B0604020202020204" pitchFamily="34" charset="0"/>
              <a:buChar char="•"/>
            </a:pPr>
            <a:r>
              <a:rPr lang="en-GB" sz="3200" dirty="0" smtClean="0"/>
              <a:t>Ensure that children in Year 5 and 6 receive RSE input around puberty so that they are prepared as soon as possible for the onset of puberty.</a:t>
            </a:r>
            <a:endParaRPr lang="en-GB" sz="3200" dirty="0"/>
          </a:p>
        </p:txBody>
      </p:sp>
      <p:sp>
        <p:nvSpPr>
          <p:cNvPr id="4" name="Rectangle 3"/>
          <p:cNvSpPr/>
          <p:nvPr/>
        </p:nvSpPr>
        <p:spPr>
          <a:xfrm>
            <a:off x="1186646" y="164096"/>
            <a:ext cx="8724504" cy="646331"/>
          </a:xfrm>
          <a:prstGeom prst="rect">
            <a:avLst/>
          </a:prstGeom>
        </p:spPr>
        <p:txBody>
          <a:bodyPr wrap="none">
            <a:spAutoFit/>
          </a:bodyPr>
          <a:lstStyle/>
          <a:p>
            <a:pPr algn="ctr"/>
            <a:r>
              <a:rPr lang="en-GB" sz="3600" b="1" dirty="0" smtClean="0"/>
              <a:t>What are the recommendations for Schools?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5089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6494" y="1136320"/>
            <a:ext cx="10058399" cy="4401205"/>
          </a:xfrm>
          <a:prstGeom prst="rect">
            <a:avLst/>
          </a:prstGeom>
        </p:spPr>
        <p:txBody>
          <a:bodyPr wrap="square">
            <a:spAutoFit/>
          </a:bodyPr>
          <a:lstStyle/>
          <a:p>
            <a:r>
              <a:rPr lang="en-GB" sz="2800" dirty="0" smtClean="0"/>
              <a:t>Safeguarding children is at the heart of Relationships and Sex Education. Children need to know how to protect themselves from: </a:t>
            </a:r>
          </a:p>
          <a:p>
            <a:pPr marL="285750" indent="-285750">
              <a:buFont typeface="Arial" panose="020B0604020202020204" pitchFamily="34" charset="0"/>
              <a:buChar char="•"/>
            </a:pPr>
            <a:r>
              <a:rPr lang="en-GB" sz="2800" dirty="0" smtClean="0"/>
              <a:t>Abuse</a:t>
            </a:r>
          </a:p>
          <a:p>
            <a:pPr marL="285750" indent="-285750">
              <a:buFont typeface="Arial" panose="020B0604020202020204" pitchFamily="34" charset="0"/>
              <a:buChar char="•"/>
            </a:pPr>
            <a:r>
              <a:rPr lang="en-GB" sz="2800" dirty="0" smtClean="0"/>
              <a:t>Grooming</a:t>
            </a:r>
          </a:p>
          <a:p>
            <a:pPr marL="285750" indent="-285750">
              <a:buFont typeface="Arial" panose="020B0604020202020204" pitchFamily="34" charset="0"/>
              <a:buChar char="•"/>
            </a:pPr>
            <a:r>
              <a:rPr lang="en-GB" sz="2800" dirty="0" smtClean="0"/>
              <a:t>Child Sexual Exploitation</a:t>
            </a:r>
          </a:p>
          <a:p>
            <a:pPr marL="285750" indent="-285750">
              <a:buFont typeface="Arial" panose="020B0604020202020204" pitchFamily="34" charset="0"/>
              <a:buChar char="•"/>
            </a:pPr>
            <a:r>
              <a:rPr lang="en-GB" sz="2800" dirty="0" smtClean="0"/>
              <a:t>Unwanted conceptions </a:t>
            </a:r>
          </a:p>
          <a:p>
            <a:pPr marL="285750" indent="-285750">
              <a:buFont typeface="Arial" panose="020B0604020202020204" pitchFamily="34" charset="0"/>
              <a:buChar char="•"/>
            </a:pPr>
            <a:r>
              <a:rPr lang="en-GB" sz="2800" dirty="0" smtClean="0"/>
              <a:t>Sexually transmitted infections</a:t>
            </a:r>
          </a:p>
          <a:p>
            <a:pPr marL="285750" indent="-285750">
              <a:buFont typeface="Arial" panose="020B0604020202020204" pitchFamily="34" charset="0"/>
              <a:buChar char="•"/>
            </a:pPr>
            <a:r>
              <a:rPr lang="en-GB" sz="2800" dirty="0" smtClean="0"/>
              <a:t>Sexting</a:t>
            </a:r>
          </a:p>
          <a:p>
            <a:pPr marL="285750" indent="-285750">
              <a:buFont typeface="Arial" panose="020B0604020202020204" pitchFamily="34" charset="0"/>
              <a:buChar char="•"/>
            </a:pPr>
            <a:r>
              <a:rPr lang="en-GB" sz="2800" dirty="0" smtClean="0"/>
              <a:t>Online pornography</a:t>
            </a:r>
          </a:p>
          <a:p>
            <a:pPr marL="285750" indent="-285750">
              <a:buFont typeface="Arial" panose="020B0604020202020204" pitchFamily="34" charset="0"/>
              <a:buChar char="•"/>
            </a:pPr>
            <a:r>
              <a:rPr lang="en-GB" sz="2800" dirty="0" smtClean="0"/>
              <a:t>Puberty is starting earlier- for some children by age 8</a:t>
            </a:r>
            <a:endParaRPr lang="en-GB" sz="2800" dirty="0"/>
          </a:p>
        </p:txBody>
      </p:sp>
      <p:sp>
        <p:nvSpPr>
          <p:cNvPr id="4" name="Rectangle 3"/>
          <p:cNvSpPr/>
          <p:nvPr/>
        </p:nvSpPr>
        <p:spPr>
          <a:xfrm>
            <a:off x="1051221" y="181953"/>
            <a:ext cx="10089558" cy="646331"/>
          </a:xfrm>
          <a:prstGeom prst="rect">
            <a:avLst/>
          </a:prstGeom>
        </p:spPr>
        <p:txBody>
          <a:bodyPr wrap="none">
            <a:spAutoFit/>
          </a:bodyPr>
          <a:lstStyle/>
          <a:p>
            <a:pPr algn="ctr"/>
            <a:r>
              <a:rPr lang="en-GB" sz="3600" b="1" dirty="0" smtClean="0"/>
              <a:t>Why is Relationships and Sex Education important? </a:t>
            </a:r>
            <a:endParaRPr lang="en-GB" sz="3600" b="1" dirty="0"/>
          </a:p>
        </p:txBody>
      </p:sp>
      <p:pic>
        <p:nvPicPr>
          <p:cNvPr id="6" name="Picture 5"/>
          <p:cNvPicPr>
            <a:picLocks noChangeAspect="1"/>
          </p:cNvPicPr>
          <p:nvPr/>
        </p:nvPicPr>
        <p:blipFill>
          <a:blip r:embed="rId5"/>
          <a:stretch>
            <a:fillRect/>
          </a:stretch>
        </p:blipFill>
        <p:spPr>
          <a:xfrm>
            <a:off x="6217811" y="2409466"/>
            <a:ext cx="2499577" cy="1572904"/>
          </a:xfrm>
          <a:prstGeom prst="rect">
            <a:avLst/>
          </a:prstGeom>
        </p:spPr>
      </p:pic>
      <p:pic>
        <p:nvPicPr>
          <p:cNvPr id="7" name="Picture 6"/>
          <p:cNvPicPr>
            <a:picLocks noChangeAspect="1"/>
          </p:cNvPicPr>
          <p:nvPr/>
        </p:nvPicPr>
        <p:blipFill>
          <a:blip r:embed="rId6"/>
          <a:stretch>
            <a:fillRect/>
          </a:stretch>
        </p:blipFill>
        <p:spPr>
          <a:xfrm>
            <a:off x="8996317" y="4491965"/>
            <a:ext cx="2859272" cy="160338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72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3516" y="70063"/>
            <a:ext cx="9372600" cy="707886"/>
          </a:xfrm>
          <a:prstGeom prst="rect">
            <a:avLst/>
          </a:prstGeom>
          <a:noFill/>
        </p:spPr>
        <p:txBody>
          <a:bodyPr wrap="square" rtlCol="0">
            <a:spAutoFit/>
          </a:bodyPr>
          <a:lstStyle/>
          <a:p>
            <a:pPr algn="ctr"/>
            <a:r>
              <a:rPr lang="en-US" sz="4000" b="1" dirty="0" smtClean="0"/>
              <a:t>Teaching RSE</a:t>
            </a:r>
            <a:endParaRPr lang="en-GB" sz="4000" b="1" dirty="0"/>
          </a:p>
        </p:txBody>
      </p:sp>
      <p:sp>
        <p:nvSpPr>
          <p:cNvPr id="3" name="TextBox 2"/>
          <p:cNvSpPr txBox="1"/>
          <p:nvPr/>
        </p:nvSpPr>
        <p:spPr>
          <a:xfrm>
            <a:off x="659421" y="777949"/>
            <a:ext cx="11122270" cy="6217087"/>
          </a:xfrm>
          <a:prstGeom prst="rect">
            <a:avLst/>
          </a:prstGeom>
          <a:noFill/>
        </p:spPr>
        <p:txBody>
          <a:bodyPr wrap="square" rtlCol="0">
            <a:spAutoFit/>
          </a:bodyPr>
          <a:lstStyle/>
          <a:p>
            <a:r>
              <a:rPr lang="en-US" sz="2000" dirty="0" smtClean="0"/>
              <a:t>We follow the Coram Life Education SCARF scheme of work to teach both PSHE and RSE. This scheme of work </a:t>
            </a:r>
            <a:r>
              <a:rPr lang="en-GB" sz="2000" dirty="0" smtClean="0"/>
              <a:t>meets </a:t>
            </a:r>
            <a:r>
              <a:rPr lang="en-GB" sz="2000" dirty="0"/>
              <a:t>all </a:t>
            </a:r>
            <a:r>
              <a:rPr lang="en-GB" sz="2000" dirty="0" err="1"/>
              <a:t>DfE</a:t>
            </a:r>
            <a:r>
              <a:rPr lang="en-GB" sz="2000" dirty="0"/>
              <a:t> requirements for statutory Relationships, Sex and Health Education (RSHE</a:t>
            </a:r>
            <a:r>
              <a:rPr lang="en-GB" sz="2000" dirty="0" smtClean="0"/>
              <a:t>).  </a:t>
            </a:r>
            <a:r>
              <a:rPr lang="en-GB" sz="2000" dirty="0"/>
              <a:t>SCARF is a complete curriculum consisting of over 350 lesson plans and related </a:t>
            </a:r>
            <a:r>
              <a:rPr lang="en-GB" sz="2000" dirty="0" smtClean="0"/>
              <a:t>assessments </a:t>
            </a:r>
            <a:r>
              <a:rPr lang="en-GB" sz="2000" dirty="0"/>
              <a:t>that gives teachers the skills and tools to teach a comprehensive RSHE, PSHE and Wellbeing programme throughout the primary years. </a:t>
            </a:r>
            <a:endParaRPr lang="en-GB" sz="2000" dirty="0" smtClean="0"/>
          </a:p>
          <a:p>
            <a:endParaRPr lang="en-GB" sz="2000" baseline="0" dirty="0"/>
          </a:p>
          <a:p>
            <a:r>
              <a:rPr lang="en-GB" sz="2000" baseline="0" dirty="0" smtClean="0"/>
              <a:t>SCARF stands for </a:t>
            </a:r>
            <a:r>
              <a:rPr lang="en-GB" sz="2000" b="1" baseline="0" dirty="0" smtClean="0"/>
              <a:t>Safety, Caring, Achievement, Resilience and Friendship</a:t>
            </a:r>
            <a:r>
              <a:rPr lang="en-GB" sz="2000" baseline="0" dirty="0" smtClean="0"/>
              <a:t>. With the idea that a SCARF is something you can wrap around person or a whole school to keep it safe and healthy. </a:t>
            </a:r>
          </a:p>
          <a:p>
            <a:endParaRPr lang="en-GB" sz="2000" dirty="0" smtClean="0"/>
          </a:p>
          <a:p>
            <a:endParaRPr lang="en-US" sz="2000" dirty="0" smtClean="0"/>
          </a:p>
          <a:p>
            <a:endParaRPr lang="en-US" sz="2000" dirty="0" smtClean="0"/>
          </a:p>
          <a:p>
            <a:endParaRPr lang="en-US" sz="2000" dirty="0"/>
          </a:p>
          <a:p>
            <a:endParaRPr lang="en-US" sz="2000" dirty="0" smtClean="0"/>
          </a:p>
          <a:p>
            <a:endParaRPr lang="en-US" sz="2000" dirty="0"/>
          </a:p>
          <a:p>
            <a:r>
              <a:rPr lang="en-US" sz="2000" dirty="0" smtClean="0"/>
              <a:t>The lessons and resources are designed to be taught from reception through to year 6 providing us the necessary lessons and resources for when we make the transition from a lower school to a primary school. </a:t>
            </a:r>
            <a:endParaRPr lang="en-GB" sz="2000" dirty="0" smtClean="0"/>
          </a:p>
          <a:p>
            <a:endParaRPr lang="en-GB" sz="2000" dirty="0"/>
          </a:p>
          <a:p>
            <a:r>
              <a:rPr lang="en-GB" sz="2000" dirty="0" smtClean="0"/>
              <a:t>Further information about our scheme can be found on our website.</a:t>
            </a:r>
            <a:endParaRPr lang="en-GB" sz="2000" dirty="0"/>
          </a:p>
          <a:p>
            <a:r>
              <a:rPr lang="en-US" sz="2000" dirty="0" smtClean="0"/>
              <a:t>  </a:t>
            </a:r>
            <a:endParaRPr lang="en-GB" sz="2000" dirty="0"/>
          </a:p>
        </p:txBody>
      </p:sp>
      <p:pic>
        <p:nvPicPr>
          <p:cNvPr id="4" name="Picture 3"/>
          <p:cNvPicPr>
            <a:picLocks noChangeAspect="1"/>
          </p:cNvPicPr>
          <p:nvPr/>
        </p:nvPicPr>
        <p:blipFill>
          <a:blip r:embed="rId5"/>
          <a:stretch>
            <a:fillRect/>
          </a:stretch>
        </p:blipFill>
        <p:spPr>
          <a:xfrm>
            <a:off x="3570466" y="3433662"/>
            <a:ext cx="5114987" cy="124978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6463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5961" y="1206284"/>
            <a:ext cx="10984523" cy="5632311"/>
          </a:xfrm>
          <a:prstGeom prst="rect">
            <a:avLst/>
          </a:prstGeom>
        </p:spPr>
        <p:txBody>
          <a:bodyPr wrap="square">
            <a:spAutoFit/>
          </a:bodyPr>
          <a:lstStyle/>
          <a:p>
            <a:r>
              <a:rPr lang="en-GB" sz="2400" dirty="0" smtClean="0"/>
              <a:t>From September 2020 Parents and carers only have the right to withdraw their child from non statutory  </a:t>
            </a:r>
            <a:r>
              <a:rPr lang="en-GB" sz="2400" b="1" dirty="0" smtClean="0"/>
              <a:t>Sex Education outside of the science curriculum.</a:t>
            </a:r>
            <a:r>
              <a:rPr lang="en-GB" sz="2400" dirty="0" smtClean="0"/>
              <a:t> The only sex education content outside the science curriculum is in Year 6.</a:t>
            </a:r>
          </a:p>
          <a:p>
            <a:endParaRPr lang="en-GB" sz="2400" dirty="0"/>
          </a:p>
          <a:p>
            <a:r>
              <a:rPr lang="en-GB" sz="2400" dirty="0" smtClean="0"/>
              <a:t>From September 2020 parents </a:t>
            </a:r>
            <a:r>
              <a:rPr lang="en-GB" sz="2400" b="1" dirty="0" smtClean="0"/>
              <a:t>do not </a:t>
            </a:r>
            <a:r>
              <a:rPr lang="en-GB" sz="2400" dirty="0" smtClean="0"/>
              <a:t>have the right to withdraw their child from lessons on Relationships or Health Education or the Science Curriculum.</a:t>
            </a:r>
          </a:p>
          <a:p>
            <a:endParaRPr lang="en-GB" sz="2400" dirty="0"/>
          </a:p>
          <a:p>
            <a:r>
              <a:rPr lang="en-GB" sz="2400" dirty="0" smtClean="0"/>
              <a:t> If a parent or carer wishes to withdraw their child from Sex Education when they are in year 6 we ask that they discuss it with the Head of school or Head teacher in the first instance. A request to withdraw a child from these lessons must be put in writing to the Head teacher following this initial meeting. </a:t>
            </a:r>
          </a:p>
          <a:p>
            <a:endParaRPr lang="en-GB" sz="2400" dirty="0"/>
          </a:p>
          <a:p>
            <a:r>
              <a:rPr lang="en-GB" sz="2400" dirty="0" smtClean="0"/>
              <a:t>Parents, carers and staff should be aware that children who are withdrawn from RSE will have questions about why this has happened. It should also be understood that children may ask their peers questions about lesson content.</a:t>
            </a:r>
            <a:endParaRPr lang="en-GB" sz="2400" dirty="0"/>
          </a:p>
        </p:txBody>
      </p:sp>
      <p:sp>
        <p:nvSpPr>
          <p:cNvPr id="3" name="Rectangle 2"/>
          <p:cNvSpPr/>
          <p:nvPr/>
        </p:nvSpPr>
        <p:spPr>
          <a:xfrm>
            <a:off x="2667001" y="218315"/>
            <a:ext cx="6832191" cy="646331"/>
          </a:xfrm>
          <a:prstGeom prst="rect">
            <a:avLst/>
          </a:prstGeom>
        </p:spPr>
        <p:txBody>
          <a:bodyPr wrap="none">
            <a:spAutoFit/>
          </a:bodyPr>
          <a:lstStyle/>
          <a:p>
            <a:r>
              <a:rPr lang="en-GB" sz="3600" b="1" dirty="0" smtClean="0"/>
              <a:t>Can I withdraw my child from RSE?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6636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6198" y="3188048"/>
            <a:ext cx="7519686" cy="3108543"/>
          </a:xfrm>
          <a:prstGeom prst="rect">
            <a:avLst/>
          </a:prstGeom>
        </p:spPr>
        <p:txBody>
          <a:bodyPr wrap="square">
            <a:spAutoFit/>
          </a:bodyPr>
          <a:lstStyle/>
          <a:p>
            <a:pPr algn="ctr"/>
            <a:r>
              <a:rPr lang="en-US" sz="2800" dirty="0" smtClean="0"/>
              <a:t>The following slides give you an opportunity to see how the programme builds each year, introducing each theme in an age appropriate way.</a:t>
            </a:r>
          </a:p>
          <a:p>
            <a:pPr algn="ctr"/>
            <a:endParaRPr lang="en-US" sz="2800" dirty="0"/>
          </a:p>
          <a:p>
            <a:pPr algn="ctr"/>
            <a:r>
              <a:rPr lang="en-US" sz="2800" dirty="0" smtClean="0"/>
              <a:t>An additional session will be held </a:t>
            </a:r>
            <a:r>
              <a:rPr lang="en-US" sz="2800" dirty="0"/>
              <a:t>to share examples of resources that will be used to support </a:t>
            </a:r>
            <a:r>
              <a:rPr lang="en-US" sz="2800" dirty="0" smtClean="0"/>
              <a:t>learning. </a:t>
            </a:r>
            <a:endParaRPr lang="en-GB" sz="2800" dirty="0"/>
          </a:p>
        </p:txBody>
      </p:sp>
      <p:sp>
        <p:nvSpPr>
          <p:cNvPr id="3" name="Rectangle 2"/>
          <p:cNvSpPr/>
          <p:nvPr/>
        </p:nvSpPr>
        <p:spPr>
          <a:xfrm>
            <a:off x="2749550" y="243311"/>
            <a:ext cx="6096000" cy="1938992"/>
          </a:xfrm>
          <a:prstGeom prst="rect">
            <a:avLst/>
          </a:prstGeom>
        </p:spPr>
        <p:txBody>
          <a:bodyPr>
            <a:spAutoFit/>
          </a:bodyPr>
          <a:lstStyle/>
          <a:p>
            <a:pPr algn="ctr"/>
            <a:r>
              <a:rPr lang="en-US" sz="4000" b="1" dirty="0" smtClean="0"/>
              <a:t>What does Relationships Education (RSE) look like across year groups? </a:t>
            </a:r>
            <a:endParaRPr lang="en-GB" sz="4000"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947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4925"/>
            <a:ext cx="10515600" cy="1325563"/>
          </a:xfrm>
        </p:spPr>
        <p:txBody>
          <a:bodyPr/>
          <a:lstStyle/>
          <a:p>
            <a:r>
              <a:rPr lang="en-GB" dirty="0" smtClean="0">
                <a:latin typeface="Arial" panose="020B0604020202020204" pitchFamily="34" charset="0"/>
                <a:cs typeface="Arial" panose="020B0604020202020204" pitchFamily="34" charset="0"/>
              </a:rPr>
              <a:t>Reception Class content</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2144" y="1914017"/>
            <a:ext cx="4478172" cy="4549417"/>
          </a:xfrm>
        </p:spPr>
        <p:txBody>
          <a:bodyPr>
            <a:normAutofit/>
          </a:bodyPr>
          <a:lstStyle/>
          <a:p>
            <a:r>
              <a:rPr lang="en-GB" sz="2400" dirty="0" smtClean="0">
                <a:solidFill>
                  <a:srgbClr val="CC0000"/>
                </a:solidFill>
                <a:latin typeface="Arial" panose="020B0604020202020204" pitchFamily="34" charset="0"/>
                <a:cs typeface="Arial" panose="020B0604020202020204" pitchFamily="34" charset="0"/>
              </a:rPr>
              <a:t>Seasons and change</a:t>
            </a:r>
          </a:p>
          <a:p>
            <a:r>
              <a:rPr lang="en-GB" sz="2400" dirty="0" smtClean="0">
                <a:solidFill>
                  <a:srgbClr val="CC0000"/>
                </a:solidFill>
                <a:latin typeface="Arial" panose="020B0604020202020204" pitchFamily="34" charset="0"/>
                <a:cs typeface="Arial" panose="020B0604020202020204" pitchFamily="34" charset="0"/>
              </a:rPr>
              <a:t>Life stages in plants, animals and humans</a:t>
            </a:r>
          </a:p>
          <a:p>
            <a:r>
              <a:rPr lang="en-GB" sz="2400" dirty="0" smtClean="0">
                <a:solidFill>
                  <a:srgbClr val="CC0000"/>
                </a:solidFill>
                <a:latin typeface="Arial" panose="020B0604020202020204" pitchFamily="34" charset="0"/>
                <a:cs typeface="Arial" panose="020B0604020202020204" pitchFamily="34" charset="0"/>
              </a:rPr>
              <a:t>Where do babies come from?</a:t>
            </a:r>
          </a:p>
          <a:p>
            <a:r>
              <a:rPr lang="en-GB" sz="2400" dirty="0" smtClean="0">
                <a:solidFill>
                  <a:srgbClr val="CC0000"/>
                </a:solidFill>
                <a:latin typeface="Arial" panose="020B0604020202020204" pitchFamily="34" charset="0"/>
                <a:cs typeface="Arial" panose="020B0604020202020204" pitchFamily="34" charset="0"/>
              </a:rPr>
              <a:t>Getting bigger</a:t>
            </a:r>
          </a:p>
          <a:p>
            <a:r>
              <a:rPr lang="en-GB" sz="2400" dirty="0" smtClean="0">
                <a:solidFill>
                  <a:srgbClr val="CC0000"/>
                </a:solidFill>
                <a:latin typeface="Arial" panose="020B0604020202020204" pitchFamily="34" charset="0"/>
                <a:cs typeface="Arial" panose="020B0604020202020204" pitchFamily="34" charset="0"/>
              </a:rPr>
              <a:t>Me and my body</a:t>
            </a:r>
          </a:p>
          <a:p>
            <a:r>
              <a:rPr lang="en-GB" sz="2400" dirty="0" smtClean="0">
                <a:solidFill>
                  <a:srgbClr val="CC0000"/>
                </a:solidFill>
                <a:latin typeface="Arial" panose="020B0604020202020204" pitchFamily="34" charset="0"/>
                <a:cs typeface="Arial" panose="020B0604020202020204" pitchFamily="34" charset="0"/>
              </a:rPr>
              <a:t>Looking after my special people</a:t>
            </a:r>
          </a:p>
          <a:p>
            <a:r>
              <a:rPr lang="en-GB" sz="2400" dirty="0" smtClean="0">
                <a:solidFill>
                  <a:srgbClr val="CC0000"/>
                </a:solidFill>
                <a:latin typeface="Arial" panose="020B0604020202020204" pitchFamily="34" charset="0"/>
                <a:cs typeface="Arial" panose="020B0604020202020204" pitchFamily="34" charset="0"/>
              </a:rPr>
              <a:t>Looking after my friends </a:t>
            </a:r>
          </a:p>
          <a:p>
            <a:pPr marL="0" indent="0">
              <a:buNone/>
            </a:pPr>
            <a:endParaRPr lang="en-GB" sz="2000" dirty="0" smtClean="0"/>
          </a:p>
          <a:p>
            <a:endParaRPr lang="en-GB" sz="2000" dirty="0" smtClean="0"/>
          </a:p>
          <a:p>
            <a:endParaRPr lang="en-GB" dirty="0" smtClean="0"/>
          </a:p>
          <a:p>
            <a:endParaRPr lang="en-GB" dirty="0" smtClean="0"/>
          </a:p>
          <a:p>
            <a:endParaRPr lang="en-GB"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14987" cy="1249788"/>
          </a:xfrm>
          <a:prstGeom prst="rect">
            <a:avLst/>
          </a:prstGeom>
        </p:spPr>
      </p:pic>
      <p:sp>
        <p:nvSpPr>
          <p:cNvPr id="8" name="Content Placeholder 2"/>
          <p:cNvSpPr txBox="1">
            <a:spLocks/>
          </p:cNvSpPr>
          <p:nvPr/>
        </p:nvSpPr>
        <p:spPr>
          <a:xfrm>
            <a:off x="5316372" y="1914017"/>
            <a:ext cx="64319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smtClean="0">
                <a:latin typeface="Arial" panose="020B0604020202020204" pitchFamily="34" charset="0"/>
                <a:cs typeface="Arial" panose="020B0604020202020204" pitchFamily="34" charset="0"/>
              </a:rPr>
              <a:t>Sample Learning Activities</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Role play how you can help your special people at home </a:t>
            </a:r>
          </a:p>
          <a:p>
            <a:r>
              <a:rPr lang="en-GB" sz="2400" dirty="0" smtClean="0">
                <a:latin typeface="Arial" panose="020B0604020202020204" pitchFamily="34" charset="0"/>
                <a:cs typeface="Arial" panose="020B0604020202020204" pitchFamily="34" charset="0"/>
              </a:rPr>
              <a:t>Read a book together about getting bigger</a:t>
            </a:r>
          </a:p>
          <a:p>
            <a:r>
              <a:rPr lang="en-GB" sz="2400" dirty="0">
                <a:latin typeface="Arial" panose="020B0604020202020204" pitchFamily="34" charset="0"/>
                <a:cs typeface="Arial" panose="020B0604020202020204" pitchFamily="34" charset="0"/>
              </a:rPr>
              <a:t>Using the pairs </a:t>
            </a:r>
            <a:r>
              <a:rPr lang="en-GB" sz="2400" dirty="0" smtClean="0">
                <a:latin typeface="Arial" panose="020B0604020202020204" pitchFamily="34" charset="0"/>
                <a:cs typeface="Arial" panose="020B0604020202020204" pitchFamily="34" charset="0"/>
              </a:rPr>
              <a:t>cards, match </a:t>
            </a:r>
            <a:r>
              <a:rPr lang="en-GB" sz="2400" dirty="0">
                <a:latin typeface="Arial" panose="020B0604020202020204" pitchFamily="34" charset="0"/>
                <a:cs typeface="Arial" panose="020B0604020202020204" pitchFamily="34" charset="0"/>
              </a:rPr>
              <a:t>up the baby animal with its adult </a:t>
            </a:r>
            <a:r>
              <a:rPr lang="en-GB" sz="2400" dirty="0" smtClean="0">
                <a:latin typeface="Arial" panose="020B0604020202020204" pitchFamily="34" charset="0"/>
                <a:cs typeface="Arial" panose="020B0604020202020204" pitchFamily="34" charset="0"/>
              </a:rPr>
              <a:t>equivalent</a:t>
            </a:r>
          </a:p>
          <a:p>
            <a:r>
              <a:rPr lang="en-GB" sz="2400" dirty="0" smtClean="0">
                <a:latin typeface="Arial" panose="020B0604020202020204" pitchFamily="34" charset="0"/>
                <a:cs typeface="Arial" panose="020B0604020202020204" pitchFamily="34" charset="0"/>
              </a:rPr>
              <a:t>Invite a midwife in to talk about her job</a:t>
            </a:r>
          </a:p>
          <a:p>
            <a:r>
              <a:rPr lang="en-GB" sz="2400" dirty="0">
                <a:latin typeface="Arial" panose="020B0604020202020204" pitchFamily="34" charset="0"/>
                <a:cs typeface="Arial" panose="020B0604020202020204" pitchFamily="34" charset="0"/>
              </a:rPr>
              <a:t>D</a:t>
            </a:r>
            <a:r>
              <a:rPr lang="en-GB" sz="2400" dirty="0" smtClean="0">
                <a:latin typeface="Arial" panose="020B0604020202020204" pitchFamily="34" charset="0"/>
                <a:cs typeface="Arial" panose="020B0604020202020204" pitchFamily="34" charset="0"/>
              </a:rPr>
              <a:t>raw </a:t>
            </a:r>
            <a:r>
              <a:rPr lang="en-GB" sz="2400" dirty="0">
                <a:latin typeface="Arial" panose="020B0604020202020204" pitchFamily="34" charset="0"/>
                <a:cs typeface="Arial" panose="020B0604020202020204" pitchFamily="34" charset="0"/>
              </a:rPr>
              <a:t>pictures of a</a:t>
            </a:r>
            <a:r>
              <a:rPr lang="en-GB" sz="2400" dirty="0" smtClean="0">
                <a:latin typeface="Arial" panose="020B0604020202020204" pitchFamily="34" charset="0"/>
                <a:cs typeface="Arial" panose="020B0604020202020204" pitchFamily="34" charset="0"/>
              </a:rPr>
              <a:t> friend. At </a:t>
            </a:r>
            <a:r>
              <a:rPr lang="en-GB" sz="2400" dirty="0">
                <a:latin typeface="Arial" panose="020B0604020202020204" pitchFamily="34" charset="0"/>
                <a:cs typeface="Arial" panose="020B0604020202020204" pitchFamily="34" charset="0"/>
              </a:rPr>
              <a:t>the bottom of the picture </a:t>
            </a:r>
            <a:r>
              <a:rPr lang="en-GB" sz="2400" dirty="0" smtClean="0">
                <a:latin typeface="Arial" panose="020B0604020202020204" pitchFamily="34" charset="0"/>
                <a:cs typeface="Arial" panose="020B0604020202020204" pitchFamily="34" charset="0"/>
              </a:rPr>
              <a:t>write </a:t>
            </a:r>
            <a:r>
              <a:rPr lang="en-GB" sz="2400" dirty="0">
                <a:latin typeface="Arial" panose="020B0604020202020204" pitchFamily="34" charset="0"/>
                <a:cs typeface="Arial" panose="020B0604020202020204" pitchFamily="34" charset="0"/>
              </a:rPr>
              <a:t>how they look after that friend or how their friend looks after them.</a:t>
            </a:r>
            <a:endParaRPr lang="en-GB" sz="24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2323518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69" y="830728"/>
            <a:ext cx="10515600" cy="1325563"/>
          </a:xfrm>
        </p:spPr>
        <p:txBody>
          <a:bodyPr/>
          <a:lstStyle/>
          <a:p>
            <a:r>
              <a:rPr lang="en-GB" dirty="0" smtClean="0">
                <a:latin typeface="Arial" panose="020B0604020202020204" pitchFamily="34" charset="0"/>
                <a:cs typeface="Arial" panose="020B0604020202020204" pitchFamily="34" charset="0"/>
              </a:rPr>
              <a:t>Year 1 content</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8407" y="1914017"/>
            <a:ext cx="4478172" cy="4549417"/>
          </a:xfrm>
        </p:spPr>
        <p:txBody>
          <a:bodyPr>
            <a:normAutofit fontScale="85000" lnSpcReduction="20000"/>
          </a:bodyPr>
          <a:lstStyle/>
          <a:p>
            <a:pPr marL="0" indent="0">
              <a:buNone/>
            </a:pPr>
            <a:r>
              <a:rPr lang="en-GB" sz="2200" b="1" dirty="0" smtClean="0">
                <a:solidFill>
                  <a:srgbClr val="CC0000"/>
                </a:solidFill>
                <a:latin typeface="Arial" panose="020B0604020202020204" pitchFamily="34" charset="0"/>
                <a:cs typeface="Arial" panose="020B0604020202020204" pitchFamily="34" charset="0"/>
              </a:rPr>
              <a:t>Extending learning from Reception. </a:t>
            </a:r>
          </a:p>
          <a:p>
            <a:pPr marL="0" indent="0">
              <a:buNone/>
            </a:pPr>
            <a:r>
              <a:rPr lang="en-GB" sz="2200" b="1" dirty="0" smtClean="0">
                <a:solidFill>
                  <a:srgbClr val="CC0000"/>
                </a:solidFill>
                <a:latin typeface="Arial" panose="020B0604020202020204" pitchFamily="34" charset="0"/>
                <a:cs typeface="Arial" panose="020B0604020202020204" pitchFamily="34" charset="0"/>
              </a:rPr>
              <a:t>New content includes:</a:t>
            </a:r>
          </a:p>
          <a:p>
            <a:r>
              <a:rPr lang="en-GB" sz="2200" dirty="0" smtClean="0">
                <a:solidFill>
                  <a:srgbClr val="CC0000"/>
                </a:solidFill>
                <a:latin typeface="Arial" panose="020B0604020202020204" pitchFamily="34" charset="0"/>
                <a:cs typeface="Arial" panose="020B0604020202020204" pitchFamily="34" charset="0"/>
              </a:rPr>
              <a:t>Our special people</a:t>
            </a:r>
          </a:p>
          <a:p>
            <a:r>
              <a:rPr lang="en-GB" sz="2200" dirty="0" smtClean="0">
                <a:solidFill>
                  <a:srgbClr val="CC0000"/>
                </a:solidFill>
                <a:latin typeface="Arial" panose="020B0604020202020204" pitchFamily="34" charset="0"/>
                <a:cs typeface="Arial" panose="020B0604020202020204" pitchFamily="34" charset="0"/>
              </a:rPr>
              <a:t>Caring behaviour</a:t>
            </a:r>
          </a:p>
          <a:p>
            <a:r>
              <a:rPr lang="en-GB" sz="2200" dirty="0" smtClean="0">
                <a:solidFill>
                  <a:srgbClr val="CC0000"/>
                </a:solidFill>
                <a:latin typeface="Arial" panose="020B0604020202020204" pitchFamily="34" charset="0"/>
                <a:cs typeface="Arial" panose="020B0604020202020204" pitchFamily="34" charset="0"/>
              </a:rPr>
              <a:t>Respecting others</a:t>
            </a:r>
          </a:p>
          <a:p>
            <a:r>
              <a:rPr lang="en-GB" sz="2200" dirty="0">
                <a:solidFill>
                  <a:srgbClr val="CC0000"/>
                </a:solidFill>
                <a:latin typeface="Arial" panose="020B0604020202020204" pitchFamily="34" charset="0"/>
                <a:cs typeface="Arial" panose="020B0604020202020204" pitchFamily="34" charset="0"/>
              </a:rPr>
              <a:t>S</a:t>
            </a:r>
            <a:r>
              <a:rPr lang="en-GB" sz="2200" dirty="0" smtClean="0">
                <a:solidFill>
                  <a:srgbClr val="CC0000"/>
                </a:solidFill>
                <a:latin typeface="Arial" panose="020B0604020202020204" pitchFamily="34" charset="0"/>
                <a:cs typeface="Arial" panose="020B0604020202020204" pitchFamily="34" charset="0"/>
              </a:rPr>
              <a:t>afe touch</a:t>
            </a:r>
          </a:p>
          <a:p>
            <a:r>
              <a:rPr lang="en-GB" sz="2200" dirty="0" smtClean="0">
                <a:solidFill>
                  <a:srgbClr val="CC0000"/>
                </a:solidFill>
                <a:latin typeface="Arial" panose="020B0604020202020204" pitchFamily="34" charset="0"/>
                <a:cs typeface="Arial" panose="020B0604020202020204" pitchFamily="34" charset="0"/>
              </a:rPr>
              <a:t>Unsafe secrets</a:t>
            </a:r>
          </a:p>
          <a:p>
            <a:r>
              <a:rPr lang="en-GB" sz="2200" dirty="0" smtClean="0">
                <a:solidFill>
                  <a:srgbClr val="CC0000"/>
                </a:solidFill>
                <a:latin typeface="Arial" panose="020B0604020202020204" pitchFamily="34" charset="0"/>
                <a:cs typeface="Arial" panose="020B0604020202020204" pitchFamily="34" charset="0"/>
              </a:rPr>
              <a:t>Friendship</a:t>
            </a:r>
          </a:p>
          <a:p>
            <a:r>
              <a:rPr lang="en-GB" sz="2200" dirty="0" smtClean="0">
                <a:solidFill>
                  <a:srgbClr val="CC0000"/>
                </a:solidFill>
                <a:latin typeface="Arial" panose="020B0604020202020204" pitchFamily="34" charset="0"/>
                <a:cs typeface="Arial" panose="020B0604020202020204" pitchFamily="34" charset="0"/>
              </a:rPr>
              <a:t>Communication </a:t>
            </a:r>
          </a:p>
          <a:p>
            <a:r>
              <a:rPr lang="en-GB" sz="2200" dirty="0" smtClean="0">
                <a:solidFill>
                  <a:srgbClr val="CC0000"/>
                </a:solidFill>
                <a:latin typeface="Arial" panose="020B0604020202020204" pitchFamily="34" charset="0"/>
                <a:cs typeface="Arial" panose="020B0604020202020204" pitchFamily="34" charset="0"/>
              </a:rPr>
              <a:t>Bullying</a:t>
            </a:r>
          </a:p>
          <a:p>
            <a:r>
              <a:rPr lang="en-GB" sz="2200" dirty="0" smtClean="0">
                <a:solidFill>
                  <a:srgbClr val="CC0000"/>
                </a:solidFill>
                <a:latin typeface="Arial" panose="020B0604020202020204" pitchFamily="34" charset="0"/>
                <a:cs typeface="Arial" panose="020B0604020202020204" pitchFamily="34" charset="0"/>
              </a:rPr>
              <a:t>Boundaries</a:t>
            </a:r>
          </a:p>
          <a:p>
            <a:r>
              <a:rPr lang="en-GB" sz="2200" dirty="0" smtClean="0">
                <a:solidFill>
                  <a:srgbClr val="CC0000"/>
                </a:solidFill>
                <a:latin typeface="Arial" panose="020B0604020202020204" pitchFamily="34" charset="0"/>
                <a:cs typeface="Arial" panose="020B0604020202020204" pitchFamily="34" charset="0"/>
              </a:rPr>
              <a:t>Privacy including naming the genitals</a:t>
            </a:r>
          </a:p>
          <a:p>
            <a:r>
              <a:rPr lang="en-GB" sz="2200" dirty="0" smtClean="0">
                <a:solidFill>
                  <a:srgbClr val="CC0000"/>
                </a:solidFill>
                <a:latin typeface="Arial" panose="020B0604020202020204" pitchFamily="34" charset="0"/>
                <a:cs typeface="Arial" panose="020B0604020202020204" pitchFamily="34" charset="0"/>
              </a:rPr>
              <a:t>Feelings</a:t>
            </a:r>
          </a:p>
          <a:p>
            <a:pPr marL="0" indent="0">
              <a:buNone/>
            </a:pPr>
            <a:endParaRPr lang="en-GB" sz="2000" dirty="0" smtClean="0"/>
          </a:p>
          <a:p>
            <a:endParaRPr lang="en-GB" sz="2000" dirty="0" smtClean="0"/>
          </a:p>
          <a:p>
            <a:endParaRPr lang="en-GB" dirty="0" smtClean="0"/>
          </a:p>
          <a:p>
            <a:endParaRPr lang="en-GB" dirty="0" smtClean="0"/>
          </a:p>
          <a:p>
            <a:endParaRPr lang="en-GB"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14987" cy="1249788"/>
          </a:xfrm>
          <a:prstGeom prst="rect">
            <a:avLst/>
          </a:prstGeom>
        </p:spPr>
      </p:pic>
      <p:sp>
        <p:nvSpPr>
          <p:cNvPr id="8" name="Content Placeholder 2"/>
          <p:cNvSpPr txBox="1">
            <a:spLocks/>
          </p:cNvSpPr>
          <p:nvPr/>
        </p:nvSpPr>
        <p:spPr>
          <a:xfrm>
            <a:off x="4796579" y="1814050"/>
            <a:ext cx="603742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latin typeface="Arial" panose="020B0604020202020204" pitchFamily="34" charset="0"/>
                <a:cs typeface="Arial" panose="020B0604020202020204" pitchFamily="34" charset="0"/>
              </a:rPr>
              <a:t>Sample Learning Outcomes</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Recognise </a:t>
            </a:r>
            <a:r>
              <a:rPr lang="en-GB" sz="2000" dirty="0">
                <a:latin typeface="Arial" panose="020B0604020202020204" pitchFamily="34" charset="0"/>
                <a:cs typeface="Arial" panose="020B0604020202020204" pitchFamily="34" charset="0"/>
              </a:rPr>
              <a:t>and name some of the qualities that make a person special to </a:t>
            </a:r>
            <a:r>
              <a:rPr lang="en-GB" sz="2000" dirty="0" smtClean="0">
                <a:latin typeface="Arial" panose="020B0604020202020204" pitchFamily="34" charset="0"/>
                <a:cs typeface="Arial" panose="020B0604020202020204" pitchFamily="34" charset="0"/>
              </a:rPr>
              <a:t>them</a:t>
            </a:r>
          </a:p>
          <a:p>
            <a:r>
              <a:rPr lang="en-GB" sz="2000" dirty="0" smtClean="0">
                <a:latin typeface="Arial" panose="020B0604020202020204" pitchFamily="34" charset="0"/>
                <a:cs typeface="Arial" panose="020B0604020202020204" pitchFamily="34" charset="0"/>
              </a:rPr>
              <a:t>Identify </a:t>
            </a:r>
            <a:r>
              <a:rPr lang="en-GB" sz="2000" dirty="0">
                <a:latin typeface="Arial" panose="020B0604020202020204" pitchFamily="34" charset="0"/>
                <a:cs typeface="Arial" panose="020B0604020202020204" pitchFamily="34" charset="0"/>
              </a:rPr>
              <a:t>simple qualities of </a:t>
            </a:r>
            <a:r>
              <a:rPr lang="en-GB" sz="2000" dirty="0" smtClean="0">
                <a:latin typeface="Arial" panose="020B0604020202020204" pitchFamily="34" charset="0"/>
                <a:cs typeface="Arial" panose="020B0604020202020204" pitchFamily="34" charset="0"/>
              </a:rPr>
              <a:t>friendship</a:t>
            </a:r>
          </a:p>
          <a:p>
            <a:r>
              <a:rPr lang="en-GB" sz="2000" dirty="0" smtClean="0">
                <a:latin typeface="Arial" panose="020B0604020202020204" pitchFamily="34" charset="0"/>
                <a:cs typeface="Arial" panose="020B0604020202020204" pitchFamily="34" charset="0"/>
              </a:rPr>
              <a:t>Identify </a:t>
            </a:r>
            <a:r>
              <a:rPr lang="en-GB" sz="2000" dirty="0">
                <a:latin typeface="Arial" panose="020B0604020202020204" pitchFamily="34" charset="0"/>
                <a:cs typeface="Arial" panose="020B0604020202020204" pitchFamily="34" charset="0"/>
              </a:rPr>
              <a:t>things they could do as a baby, a toddler and can do </a:t>
            </a:r>
            <a:r>
              <a:rPr lang="en-GB" sz="2000" dirty="0" smtClean="0">
                <a:latin typeface="Arial" panose="020B0604020202020204" pitchFamily="34" charset="0"/>
                <a:cs typeface="Arial" panose="020B0604020202020204" pitchFamily="34" charset="0"/>
              </a:rPr>
              <a:t>now</a:t>
            </a:r>
          </a:p>
          <a:p>
            <a:r>
              <a:rPr lang="en-GB" sz="2000" dirty="0" smtClean="0">
                <a:latin typeface="Arial" panose="020B0604020202020204" pitchFamily="34" charset="0"/>
                <a:cs typeface="Arial" panose="020B0604020202020204" pitchFamily="34" charset="0"/>
              </a:rPr>
              <a:t>Explain </a:t>
            </a:r>
            <a:r>
              <a:rPr lang="en-GB" sz="2000" dirty="0">
                <a:latin typeface="Arial" panose="020B0604020202020204" pitchFamily="34" charset="0"/>
                <a:cs typeface="Arial" panose="020B0604020202020204" pitchFamily="34" charset="0"/>
              </a:rPr>
              <a:t>the difference between appropriate and inappropriate </a:t>
            </a:r>
            <a:r>
              <a:rPr lang="en-GB" sz="2000" dirty="0" smtClean="0">
                <a:latin typeface="Arial" panose="020B0604020202020204" pitchFamily="34" charset="0"/>
                <a:cs typeface="Arial" panose="020B0604020202020204" pitchFamily="34" charset="0"/>
              </a:rPr>
              <a:t>touch</a:t>
            </a:r>
          </a:p>
          <a:p>
            <a:r>
              <a:rPr lang="en-GB" sz="2000" dirty="0" smtClean="0">
                <a:latin typeface="Arial" panose="020B0604020202020204" pitchFamily="34" charset="0"/>
                <a:cs typeface="Arial" panose="020B0604020202020204" pitchFamily="34" charset="0"/>
              </a:rPr>
              <a:t>Identify </a:t>
            </a:r>
            <a:r>
              <a:rPr lang="en-GB" sz="2000" dirty="0">
                <a:latin typeface="Arial" panose="020B0604020202020204" pitchFamily="34" charset="0"/>
                <a:cs typeface="Arial" panose="020B0604020202020204" pitchFamily="34" charset="0"/>
              </a:rPr>
              <a:t>who they can talk to if they feel uncomfortable about any secret they are told, </a:t>
            </a:r>
            <a:r>
              <a:rPr lang="en-GB" sz="2000" dirty="0" smtClean="0">
                <a:latin typeface="Arial" panose="020B0604020202020204" pitchFamily="34" charset="0"/>
                <a:cs typeface="Arial" panose="020B0604020202020204" pitchFamily="34" charset="0"/>
              </a:rPr>
              <a:t>or told </a:t>
            </a:r>
            <a:r>
              <a:rPr lang="en-GB" sz="2000" dirty="0">
                <a:latin typeface="Arial" panose="020B0604020202020204" pitchFamily="34" charset="0"/>
                <a:cs typeface="Arial" panose="020B0604020202020204" pitchFamily="34" charset="0"/>
              </a:rPr>
              <a:t>to </a:t>
            </a:r>
            <a:r>
              <a:rPr lang="en-GB" sz="2000" dirty="0" smtClean="0">
                <a:latin typeface="Arial" panose="020B0604020202020204" pitchFamily="34" charset="0"/>
                <a:cs typeface="Arial" panose="020B0604020202020204" pitchFamily="34" charset="0"/>
              </a:rPr>
              <a:t>keep</a:t>
            </a:r>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Identify </a:t>
            </a:r>
            <a:r>
              <a:rPr lang="en-GB" sz="2000" dirty="0">
                <a:latin typeface="Arial" panose="020B0604020202020204" pitchFamily="34" charset="0"/>
                <a:cs typeface="Arial" panose="020B0604020202020204" pitchFamily="34" charset="0"/>
              </a:rPr>
              <a:t>parts of the body that are </a:t>
            </a:r>
            <a:r>
              <a:rPr lang="en-GB" sz="2000" dirty="0" smtClean="0">
                <a:latin typeface="Arial" panose="020B0604020202020204" pitchFamily="34" charset="0"/>
                <a:cs typeface="Arial" panose="020B0604020202020204" pitchFamily="34" charset="0"/>
              </a:rPr>
              <a:t>private</a:t>
            </a:r>
          </a:p>
          <a:p>
            <a:endParaRPr lang="en-GB" sz="2000" dirty="0"/>
          </a:p>
          <a:p>
            <a:endParaRPr lang="en-GB" sz="2000"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1208143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4925"/>
            <a:ext cx="10515600" cy="1325563"/>
          </a:xfrm>
        </p:spPr>
        <p:txBody>
          <a:bodyPr/>
          <a:lstStyle/>
          <a:p>
            <a:r>
              <a:rPr lang="en-GB" dirty="0" smtClean="0">
                <a:latin typeface="Arial" panose="020B0604020202020204" pitchFamily="34" charset="0"/>
                <a:cs typeface="Arial" panose="020B0604020202020204" pitchFamily="34" charset="0"/>
              </a:rPr>
              <a:t>Year 2 content</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124713"/>
            <a:ext cx="4276787" cy="4351338"/>
          </a:xfrm>
        </p:spPr>
        <p:txBody>
          <a:bodyPr>
            <a:normAutofit/>
          </a:bodyPr>
          <a:lstStyle/>
          <a:p>
            <a:pPr marL="0" indent="0">
              <a:buNone/>
            </a:pPr>
            <a:r>
              <a:rPr lang="en-GB" sz="2000" b="1" dirty="0" smtClean="0">
                <a:solidFill>
                  <a:srgbClr val="CC0000"/>
                </a:solidFill>
                <a:latin typeface="Arial" panose="020B0604020202020204" pitchFamily="34" charset="0"/>
                <a:cs typeface="Arial" panose="020B0604020202020204" pitchFamily="34" charset="0"/>
              </a:rPr>
              <a:t>Extending learning in year 1. </a:t>
            </a:r>
          </a:p>
          <a:p>
            <a:pPr marL="0" indent="0">
              <a:buNone/>
            </a:pPr>
            <a:r>
              <a:rPr lang="en-GB" sz="2000" b="1" dirty="0" smtClean="0">
                <a:solidFill>
                  <a:srgbClr val="CC0000"/>
                </a:solidFill>
                <a:latin typeface="Arial" panose="020B0604020202020204" pitchFamily="34" charset="0"/>
                <a:cs typeface="Arial" panose="020B0604020202020204" pitchFamily="34" charset="0"/>
              </a:rPr>
              <a:t>New content to include:</a:t>
            </a:r>
          </a:p>
          <a:p>
            <a:r>
              <a:rPr lang="en-GB" sz="2000" dirty="0">
                <a:solidFill>
                  <a:srgbClr val="CC0000"/>
                </a:solidFill>
                <a:latin typeface="Arial" panose="020B0604020202020204" pitchFamily="34" charset="0"/>
                <a:cs typeface="Arial" panose="020B0604020202020204" pitchFamily="34" charset="0"/>
              </a:rPr>
              <a:t>How my behaviour (positive or negative) affects others</a:t>
            </a:r>
          </a:p>
          <a:p>
            <a:r>
              <a:rPr lang="en-GB" sz="2000" dirty="0">
                <a:solidFill>
                  <a:srgbClr val="CC0000"/>
                </a:solidFill>
                <a:latin typeface="Arial" panose="020B0604020202020204" pitchFamily="34" charset="0"/>
                <a:cs typeface="Arial" panose="020B0604020202020204" pitchFamily="34" charset="0"/>
              </a:rPr>
              <a:t>Becoming more </a:t>
            </a:r>
            <a:r>
              <a:rPr lang="en-GB" sz="2000" dirty="0" smtClean="0">
                <a:solidFill>
                  <a:srgbClr val="CC0000"/>
                </a:solidFill>
                <a:latin typeface="Arial" panose="020B0604020202020204" pitchFamily="34" charset="0"/>
                <a:cs typeface="Arial" panose="020B0604020202020204" pitchFamily="34" charset="0"/>
              </a:rPr>
              <a:t>independent</a:t>
            </a:r>
          </a:p>
          <a:p>
            <a:r>
              <a:rPr lang="en-GB" sz="2000" dirty="0" smtClean="0">
                <a:solidFill>
                  <a:srgbClr val="CC0000"/>
                </a:solidFill>
                <a:latin typeface="Arial" panose="020B0604020202020204" pitchFamily="34" charset="0"/>
                <a:cs typeface="Arial" panose="020B0604020202020204" pitchFamily="34" charset="0"/>
              </a:rPr>
              <a:t>Keeping </a:t>
            </a:r>
            <a:r>
              <a:rPr lang="en-GB" sz="2000" dirty="0">
                <a:solidFill>
                  <a:srgbClr val="CC0000"/>
                </a:solidFill>
                <a:latin typeface="Arial" panose="020B0604020202020204" pitchFamily="34" charset="0"/>
                <a:cs typeface="Arial" panose="020B0604020202020204" pitchFamily="34" charset="0"/>
              </a:rPr>
              <a:t>themselves and others safe</a:t>
            </a:r>
          </a:p>
          <a:p>
            <a:r>
              <a:rPr lang="en-GB" sz="2000" dirty="0">
                <a:solidFill>
                  <a:srgbClr val="CC0000"/>
                </a:solidFill>
                <a:latin typeface="Arial" panose="020B0604020202020204" pitchFamily="34" charset="0"/>
                <a:cs typeface="Arial" panose="020B0604020202020204" pitchFamily="34" charset="0"/>
              </a:rPr>
              <a:t>Growing from young to old and how people’s needs change</a:t>
            </a:r>
            <a:endParaRPr lang="en-GB" sz="2000" dirty="0" smtClean="0">
              <a:latin typeface="Arial" panose="020B0604020202020204" pitchFamily="34" charset="0"/>
              <a:cs typeface="Arial" panose="020B0604020202020204" pitchFamily="34" charset="0"/>
            </a:endParaRPr>
          </a:p>
          <a:p>
            <a:endParaRPr lang="en-GB" sz="2000" dirty="0" smtClean="0"/>
          </a:p>
          <a:p>
            <a:endParaRPr lang="en-GB" dirty="0" smtClean="0"/>
          </a:p>
          <a:p>
            <a:endParaRPr lang="en-GB" dirty="0" smtClean="0"/>
          </a:p>
          <a:p>
            <a:endParaRPr lang="en-GB"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14987" cy="1249788"/>
          </a:xfrm>
          <a:prstGeom prst="rect">
            <a:avLst/>
          </a:prstGeom>
        </p:spPr>
      </p:pic>
      <p:sp>
        <p:nvSpPr>
          <p:cNvPr id="8" name="Content Placeholder 2"/>
          <p:cNvSpPr txBox="1">
            <a:spLocks/>
          </p:cNvSpPr>
          <p:nvPr/>
        </p:nvSpPr>
        <p:spPr>
          <a:xfrm>
            <a:off x="5306095" y="2124713"/>
            <a:ext cx="637826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Arial" panose="020B0604020202020204" pitchFamily="34" charset="0"/>
                <a:cs typeface="Arial" panose="020B0604020202020204" pitchFamily="34" charset="0"/>
              </a:rPr>
              <a:t>Sample Learning Outcomes</a:t>
            </a:r>
            <a:endParaRPr lang="en-GB" sz="2000" dirty="0">
              <a:solidFill>
                <a:prstClr val="black"/>
              </a:solidFill>
              <a:latin typeface="Arial" panose="020B0604020202020204" pitchFamily="34" charset="0"/>
              <a:cs typeface="Arial" panose="020B0604020202020204" pitchFamily="34" charset="0"/>
            </a:endParaRPr>
          </a:p>
          <a:p>
            <a:r>
              <a:rPr lang="en-GB" sz="2000" dirty="0" smtClean="0">
                <a:solidFill>
                  <a:prstClr val="black"/>
                </a:solidFill>
                <a:latin typeface="Arial" panose="020B0604020202020204" pitchFamily="34" charset="0"/>
                <a:cs typeface="Arial" panose="020B0604020202020204" pitchFamily="34" charset="0"/>
              </a:rPr>
              <a:t>Identify </a:t>
            </a:r>
            <a:r>
              <a:rPr lang="en-GB" sz="2000" dirty="0">
                <a:solidFill>
                  <a:prstClr val="black"/>
                </a:solidFill>
                <a:latin typeface="Arial" panose="020B0604020202020204" pitchFamily="34" charset="0"/>
                <a:cs typeface="Arial" panose="020B0604020202020204" pitchFamily="34" charset="0"/>
              </a:rPr>
              <a:t>some of the ways that good friends care for each </a:t>
            </a:r>
            <a:r>
              <a:rPr lang="en-GB" sz="2000" dirty="0" smtClean="0">
                <a:solidFill>
                  <a:prstClr val="black"/>
                </a:solidFill>
                <a:latin typeface="Arial" panose="020B0604020202020204" pitchFamily="34" charset="0"/>
                <a:cs typeface="Arial" panose="020B0604020202020204" pitchFamily="34" charset="0"/>
              </a:rPr>
              <a:t>other</a:t>
            </a:r>
          </a:p>
          <a:p>
            <a:r>
              <a:rPr lang="en-GB" sz="2000" dirty="0">
                <a:solidFill>
                  <a:prstClr val="black"/>
                </a:solidFill>
                <a:latin typeface="Arial" panose="020B0604020202020204" pitchFamily="34" charset="0"/>
                <a:cs typeface="Arial" panose="020B0604020202020204" pitchFamily="34" charset="0"/>
              </a:rPr>
              <a:t>Know and use words and phrases that show respect for other </a:t>
            </a:r>
            <a:r>
              <a:rPr lang="en-GB" sz="2000" dirty="0" smtClean="0">
                <a:solidFill>
                  <a:prstClr val="black"/>
                </a:solidFill>
                <a:latin typeface="Arial" panose="020B0604020202020204" pitchFamily="34" charset="0"/>
                <a:cs typeface="Arial" panose="020B0604020202020204" pitchFamily="34" charset="0"/>
              </a:rPr>
              <a:t>people</a:t>
            </a:r>
            <a:endParaRPr lang="en-GB" sz="2000" dirty="0">
              <a:solidFill>
                <a:prstClr val="black"/>
              </a:solidFill>
              <a:latin typeface="Arial" panose="020B0604020202020204" pitchFamily="34" charset="0"/>
              <a:cs typeface="Arial" panose="020B0604020202020204" pitchFamily="34" charset="0"/>
            </a:endParaRPr>
          </a:p>
          <a:p>
            <a:r>
              <a:rPr lang="en-GB" sz="2000" dirty="0" smtClean="0">
                <a:solidFill>
                  <a:prstClr val="black"/>
                </a:solidFill>
                <a:latin typeface="Arial" panose="020B0604020202020204" pitchFamily="34" charset="0"/>
                <a:cs typeface="Arial" panose="020B0604020202020204" pitchFamily="34" charset="0"/>
              </a:rPr>
              <a:t>Explain </a:t>
            </a:r>
            <a:r>
              <a:rPr lang="en-GB" sz="2000" dirty="0">
                <a:solidFill>
                  <a:prstClr val="black"/>
                </a:solidFill>
                <a:latin typeface="Arial" panose="020B0604020202020204" pitchFamily="34" charset="0"/>
                <a:cs typeface="Arial" panose="020B0604020202020204" pitchFamily="34" charset="0"/>
              </a:rPr>
              <a:t>where someone could get help if they were being upset by someone </a:t>
            </a:r>
            <a:r>
              <a:rPr lang="en-GB" sz="2000" dirty="0" smtClean="0">
                <a:solidFill>
                  <a:prstClr val="black"/>
                </a:solidFill>
                <a:latin typeface="Arial" panose="020B0604020202020204" pitchFamily="34" charset="0"/>
                <a:cs typeface="Arial" panose="020B0604020202020204" pitchFamily="34" charset="0"/>
              </a:rPr>
              <a:t>else’s behaviour</a:t>
            </a:r>
          </a:p>
          <a:p>
            <a:r>
              <a:rPr lang="en-GB" sz="2000" dirty="0" smtClean="0">
                <a:solidFill>
                  <a:prstClr val="black"/>
                </a:solidFill>
                <a:latin typeface="Arial" panose="020B0604020202020204" pitchFamily="34" charset="0"/>
                <a:cs typeface="Arial" panose="020B0604020202020204" pitchFamily="34" charset="0"/>
              </a:rPr>
              <a:t>Identify </a:t>
            </a:r>
            <a:r>
              <a:rPr lang="en-GB" sz="2000" dirty="0">
                <a:solidFill>
                  <a:prstClr val="black"/>
                </a:solidFill>
                <a:latin typeface="Arial" panose="020B0604020202020204" pitchFamily="34" charset="0"/>
                <a:cs typeface="Arial" panose="020B0604020202020204" pitchFamily="34" charset="0"/>
              </a:rPr>
              <a:t>situations in which they would need to say 'Yes', 'No', 'I'll ask', or 'I'll tell', </a:t>
            </a:r>
            <a:r>
              <a:rPr lang="en-GB" sz="2000" dirty="0" smtClean="0">
                <a:solidFill>
                  <a:prstClr val="black"/>
                </a:solidFill>
                <a:latin typeface="Arial" panose="020B0604020202020204" pitchFamily="34" charset="0"/>
                <a:cs typeface="Arial" panose="020B0604020202020204" pitchFamily="34" charset="0"/>
              </a:rPr>
              <a:t>in relation </a:t>
            </a:r>
            <a:r>
              <a:rPr lang="en-GB" sz="2000" dirty="0">
                <a:solidFill>
                  <a:prstClr val="black"/>
                </a:solidFill>
                <a:latin typeface="Arial" panose="020B0604020202020204" pitchFamily="34" charset="0"/>
                <a:cs typeface="Arial" panose="020B0604020202020204" pitchFamily="34" charset="0"/>
              </a:rPr>
              <a:t>to keeping themselves and others safe</a:t>
            </a:r>
            <a:r>
              <a:rPr lang="en-GB" sz="2000" dirty="0" smtClean="0">
                <a:solidFill>
                  <a:prstClr val="black"/>
                </a:solidFill>
                <a:latin typeface="Arial" panose="020B0604020202020204" pitchFamily="34" charset="0"/>
                <a:cs typeface="Arial" panose="020B0604020202020204" pitchFamily="34" charset="0"/>
              </a:rPr>
              <a:t>.</a:t>
            </a:r>
          </a:p>
          <a:p>
            <a:r>
              <a:rPr lang="en-GB" sz="2000" dirty="0" smtClean="0">
                <a:solidFill>
                  <a:prstClr val="black"/>
                </a:solidFill>
                <a:latin typeface="Arial" panose="020B0604020202020204" pitchFamily="34" charset="0"/>
                <a:cs typeface="Arial" panose="020B0604020202020204" pitchFamily="34" charset="0"/>
              </a:rPr>
              <a:t>Identify </a:t>
            </a:r>
            <a:r>
              <a:rPr lang="en-GB" sz="2000" dirty="0">
                <a:solidFill>
                  <a:prstClr val="black"/>
                </a:solidFill>
                <a:latin typeface="Arial" panose="020B0604020202020204" pitchFamily="34" charset="0"/>
                <a:cs typeface="Arial" panose="020B0604020202020204" pitchFamily="34" charset="0"/>
              </a:rPr>
              <a:t>the types of touch they like and do not </a:t>
            </a:r>
            <a:r>
              <a:rPr lang="en-GB" sz="2000" dirty="0" smtClean="0">
                <a:solidFill>
                  <a:prstClr val="black"/>
                </a:solidFill>
                <a:latin typeface="Arial" panose="020B0604020202020204" pitchFamily="34" charset="0"/>
                <a:cs typeface="Arial" panose="020B0604020202020204" pitchFamily="34" charset="0"/>
              </a:rPr>
              <a:t>like</a:t>
            </a:r>
          </a:p>
          <a:p>
            <a:r>
              <a:rPr lang="en-GB" sz="2000" dirty="0">
                <a:solidFill>
                  <a:prstClr val="black"/>
                </a:solidFill>
                <a:latin typeface="Arial" panose="020B0604020202020204" pitchFamily="34" charset="0"/>
                <a:cs typeface="Arial" panose="020B0604020202020204" pitchFamily="34" charset="0"/>
              </a:rPr>
              <a:t>Explain that our genitals help us make babies when we are older</a:t>
            </a:r>
          </a:p>
          <a:p>
            <a:endParaRPr lang="en-GB" sz="2000" dirty="0">
              <a:solidFill>
                <a:prstClr val="black"/>
              </a:solidFill>
            </a:endParaRPr>
          </a:p>
          <a:p>
            <a:endParaRPr lang="en-GB" sz="2000"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p:txBody>
      </p:sp>
    </p:spTree>
    <p:extLst>
      <p:ext uri="{BB962C8B-B14F-4D97-AF65-F5344CB8AC3E}">
        <p14:creationId xmlns:p14="http://schemas.microsoft.com/office/powerpoint/2010/main" val="3524504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4925"/>
            <a:ext cx="10515600" cy="1325563"/>
          </a:xfrm>
        </p:spPr>
        <p:txBody>
          <a:bodyPr/>
          <a:lstStyle/>
          <a:p>
            <a:r>
              <a:rPr lang="en-GB" dirty="0" smtClean="0">
                <a:latin typeface="Arial" panose="020B0604020202020204" pitchFamily="34" charset="0"/>
                <a:cs typeface="Arial" panose="020B0604020202020204" pitchFamily="34" charset="0"/>
              </a:rPr>
              <a:t>Year 3 content</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011469"/>
            <a:ext cx="4609563" cy="4351338"/>
          </a:xfrm>
        </p:spPr>
        <p:txBody>
          <a:bodyPr>
            <a:normAutofit fontScale="77500" lnSpcReduction="20000"/>
          </a:bodyPr>
          <a:lstStyle/>
          <a:p>
            <a:pPr marL="0" indent="0">
              <a:buNone/>
            </a:pPr>
            <a:r>
              <a:rPr lang="en-GB" sz="2400" b="1" dirty="0" smtClean="0">
                <a:solidFill>
                  <a:srgbClr val="CC0000"/>
                </a:solidFill>
                <a:latin typeface="Arial" panose="020B0604020202020204" pitchFamily="34" charset="0"/>
                <a:cs typeface="Arial" panose="020B0604020202020204" pitchFamily="34" charset="0"/>
              </a:rPr>
              <a:t>Extending learning in year 2. </a:t>
            </a:r>
          </a:p>
          <a:p>
            <a:pPr marL="0" indent="0">
              <a:buNone/>
            </a:pPr>
            <a:r>
              <a:rPr lang="en-GB" sz="2400" b="1" dirty="0" smtClean="0">
                <a:solidFill>
                  <a:srgbClr val="CC0000"/>
                </a:solidFill>
                <a:latin typeface="Arial" panose="020B0604020202020204" pitchFamily="34" charset="0"/>
                <a:cs typeface="Arial" panose="020B0604020202020204" pitchFamily="34" charset="0"/>
              </a:rPr>
              <a:t>New content to include:</a:t>
            </a:r>
            <a:endParaRPr lang="en-GB" sz="2400" dirty="0" smtClean="0">
              <a:latin typeface="Arial" panose="020B0604020202020204" pitchFamily="34" charset="0"/>
              <a:cs typeface="Arial" panose="020B0604020202020204" pitchFamily="34" charset="0"/>
            </a:endParaRPr>
          </a:p>
          <a:p>
            <a:r>
              <a:rPr lang="en-GB" sz="2400" dirty="0">
                <a:solidFill>
                  <a:srgbClr val="CC0000"/>
                </a:solidFill>
                <a:latin typeface="Arial" panose="020B0604020202020204" pitchFamily="34" charset="0"/>
                <a:cs typeface="Arial" panose="020B0604020202020204" pitchFamily="34" charset="0"/>
              </a:rPr>
              <a:t>Change including bereavement</a:t>
            </a:r>
          </a:p>
          <a:p>
            <a:r>
              <a:rPr lang="en-GB" sz="2400" dirty="0">
                <a:solidFill>
                  <a:srgbClr val="CC0000"/>
                </a:solidFill>
                <a:latin typeface="Arial" panose="020B0604020202020204" pitchFamily="34" charset="0"/>
                <a:cs typeface="Arial" panose="020B0604020202020204" pitchFamily="34" charset="0"/>
              </a:rPr>
              <a:t>Images in the media </a:t>
            </a:r>
            <a:endParaRPr lang="en-GB" sz="2400" dirty="0" smtClean="0">
              <a:solidFill>
                <a:srgbClr val="CC0000"/>
              </a:solidFill>
              <a:latin typeface="Arial" panose="020B0604020202020204" pitchFamily="34" charset="0"/>
              <a:cs typeface="Arial" panose="020B0604020202020204" pitchFamily="34" charset="0"/>
            </a:endParaRPr>
          </a:p>
          <a:p>
            <a:r>
              <a:rPr lang="en-GB" sz="2400" dirty="0" smtClean="0">
                <a:solidFill>
                  <a:srgbClr val="CC0000"/>
                </a:solidFill>
                <a:latin typeface="Arial" panose="020B0604020202020204" pitchFamily="34" charset="0"/>
                <a:cs typeface="Arial" panose="020B0604020202020204" pitchFamily="34" charset="0"/>
              </a:rPr>
              <a:t>Protecting </a:t>
            </a:r>
            <a:r>
              <a:rPr lang="en-GB" sz="2400" dirty="0">
                <a:solidFill>
                  <a:srgbClr val="CC0000"/>
                </a:solidFill>
                <a:latin typeface="Arial" panose="020B0604020202020204" pitchFamily="34" charset="0"/>
                <a:cs typeface="Arial" panose="020B0604020202020204" pitchFamily="34" charset="0"/>
              </a:rPr>
              <a:t>personal information online</a:t>
            </a:r>
          </a:p>
          <a:p>
            <a:r>
              <a:rPr lang="en-GB" sz="2400" dirty="0">
                <a:solidFill>
                  <a:srgbClr val="CC0000"/>
                </a:solidFill>
                <a:latin typeface="Arial" panose="020B0604020202020204" pitchFamily="34" charset="0"/>
                <a:cs typeface="Arial" panose="020B0604020202020204" pitchFamily="34" charset="0"/>
              </a:rPr>
              <a:t>Different types of </a:t>
            </a:r>
            <a:r>
              <a:rPr lang="en-GB" sz="2400" dirty="0" smtClean="0">
                <a:solidFill>
                  <a:srgbClr val="CC0000"/>
                </a:solidFill>
                <a:latin typeface="Arial" panose="020B0604020202020204" pitchFamily="34" charset="0"/>
                <a:cs typeface="Arial" panose="020B0604020202020204" pitchFamily="34" charset="0"/>
              </a:rPr>
              <a:t>relationships</a:t>
            </a:r>
            <a:endParaRPr lang="en-GB" sz="2400" dirty="0">
              <a:solidFill>
                <a:srgbClr val="CC0000"/>
              </a:solidFill>
              <a:latin typeface="Arial" panose="020B0604020202020204" pitchFamily="34" charset="0"/>
              <a:cs typeface="Arial" panose="020B0604020202020204" pitchFamily="34" charset="0"/>
            </a:endParaRPr>
          </a:p>
          <a:p>
            <a:r>
              <a:rPr lang="en-GB" sz="2400" dirty="0">
                <a:solidFill>
                  <a:srgbClr val="CC0000"/>
                </a:solidFill>
                <a:latin typeface="Arial" panose="020B0604020202020204" pitchFamily="34" charset="0"/>
                <a:cs typeface="Arial" panose="020B0604020202020204" pitchFamily="34" charset="0"/>
              </a:rPr>
              <a:t>Healthy and unhealthy relationships (friendships),</a:t>
            </a:r>
          </a:p>
          <a:p>
            <a:r>
              <a:rPr lang="en-GB" sz="2400" dirty="0">
                <a:solidFill>
                  <a:srgbClr val="CC0000"/>
                </a:solidFill>
                <a:latin typeface="Arial" panose="020B0604020202020204" pitchFamily="34" charset="0"/>
                <a:cs typeface="Arial" panose="020B0604020202020204" pitchFamily="34" charset="0"/>
              </a:rPr>
              <a:t>Discrimination and its consequences</a:t>
            </a:r>
          </a:p>
          <a:p>
            <a:r>
              <a:rPr lang="en-GB" sz="2400" dirty="0">
                <a:solidFill>
                  <a:srgbClr val="CC0000"/>
                </a:solidFill>
                <a:latin typeface="Arial" panose="020B0604020202020204" pitchFamily="34" charset="0"/>
                <a:cs typeface="Arial" panose="020B0604020202020204" pitchFamily="34" charset="0"/>
              </a:rPr>
              <a:t>Understanding risk </a:t>
            </a:r>
            <a:endParaRPr lang="en-GB" sz="2400" dirty="0" smtClean="0">
              <a:solidFill>
                <a:srgbClr val="CC0000"/>
              </a:solidFill>
              <a:latin typeface="Arial" panose="020B0604020202020204" pitchFamily="34" charset="0"/>
              <a:cs typeface="Arial" panose="020B0604020202020204" pitchFamily="34" charset="0"/>
            </a:endParaRPr>
          </a:p>
          <a:p>
            <a:r>
              <a:rPr lang="en-GB" sz="2400" dirty="0" smtClean="0">
                <a:solidFill>
                  <a:srgbClr val="CC0000"/>
                </a:solidFill>
                <a:latin typeface="Arial" panose="020B0604020202020204" pitchFamily="34" charset="0"/>
                <a:cs typeface="Arial" panose="020B0604020202020204" pitchFamily="34" charset="0"/>
              </a:rPr>
              <a:t>Making </a:t>
            </a:r>
            <a:r>
              <a:rPr lang="en-GB" sz="2400" dirty="0">
                <a:solidFill>
                  <a:srgbClr val="CC0000"/>
                </a:solidFill>
                <a:latin typeface="Arial" panose="020B0604020202020204" pitchFamily="34" charset="0"/>
                <a:cs typeface="Arial" panose="020B0604020202020204" pitchFamily="34" charset="0"/>
              </a:rPr>
              <a:t>informed choices</a:t>
            </a:r>
          </a:p>
          <a:p>
            <a:r>
              <a:rPr lang="en-GB" sz="2400" dirty="0">
                <a:solidFill>
                  <a:srgbClr val="CC0000"/>
                </a:solidFill>
                <a:latin typeface="Arial" panose="020B0604020202020204" pitchFamily="34" charset="0"/>
                <a:cs typeface="Arial" panose="020B0604020202020204" pitchFamily="34" charset="0"/>
              </a:rPr>
              <a:t>Resisting </a:t>
            </a:r>
            <a:r>
              <a:rPr lang="en-GB" sz="2400" dirty="0" smtClean="0">
                <a:solidFill>
                  <a:srgbClr val="CC0000"/>
                </a:solidFill>
                <a:latin typeface="Arial" panose="020B0604020202020204" pitchFamily="34" charset="0"/>
                <a:cs typeface="Arial" panose="020B0604020202020204" pitchFamily="34" charset="0"/>
              </a:rPr>
              <a:t>pressure</a:t>
            </a:r>
          </a:p>
          <a:p>
            <a:r>
              <a:rPr lang="en-GB" sz="2400" dirty="0" smtClean="0">
                <a:solidFill>
                  <a:srgbClr val="CC0000"/>
                </a:solidFill>
                <a:latin typeface="Arial" panose="020B0604020202020204" pitchFamily="34" charset="0"/>
                <a:cs typeface="Arial" panose="020B0604020202020204" pitchFamily="34" charset="0"/>
              </a:rPr>
              <a:t>Menstruation</a:t>
            </a:r>
          </a:p>
          <a:p>
            <a:endParaRPr lang="en-GB" dirty="0" smtClean="0"/>
          </a:p>
          <a:p>
            <a:endParaRPr lang="en-GB" dirty="0" smtClean="0"/>
          </a:p>
          <a:p>
            <a:endParaRPr lang="en-GB"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14987" cy="1249788"/>
          </a:xfrm>
          <a:prstGeom prst="rect">
            <a:avLst/>
          </a:prstGeom>
        </p:spPr>
      </p:pic>
      <p:sp>
        <p:nvSpPr>
          <p:cNvPr id="8" name="Content Placeholder 2"/>
          <p:cNvSpPr txBox="1">
            <a:spLocks/>
          </p:cNvSpPr>
          <p:nvPr/>
        </p:nvSpPr>
        <p:spPr>
          <a:xfrm>
            <a:off x="5701047" y="2011469"/>
            <a:ext cx="5399468"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Arial" panose="020B0604020202020204" pitchFamily="34" charset="0"/>
                <a:cs typeface="Arial" panose="020B0604020202020204" pitchFamily="34" charset="0"/>
              </a:rPr>
              <a:t>Sample Learning Outcomes</a:t>
            </a:r>
            <a:endParaRPr lang="en-GB" sz="2000" dirty="0">
              <a:solidFill>
                <a:prstClr val="black"/>
              </a:solidFill>
              <a:latin typeface="Arial" panose="020B0604020202020204" pitchFamily="34" charset="0"/>
              <a:cs typeface="Arial" panose="020B0604020202020204" pitchFamily="34" charset="0"/>
            </a:endParaRPr>
          </a:p>
          <a:p>
            <a:r>
              <a:rPr lang="en-GB" sz="2000" dirty="0">
                <a:solidFill>
                  <a:prstClr val="black"/>
                </a:solidFill>
                <a:latin typeface="Arial" panose="020B0604020202020204" pitchFamily="34" charset="0"/>
                <a:cs typeface="Arial" panose="020B0604020202020204" pitchFamily="34" charset="0"/>
              </a:rPr>
              <a:t>Explain some of the feelings someone might have when they lose something important to </a:t>
            </a:r>
            <a:r>
              <a:rPr lang="en-GB" sz="2000" dirty="0" smtClean="0">
                <a:solidFill>
                  <a:prstClr val="black"/>
                </a:solidFill>
                <a:latin typeface="Arial" panose="020B0604020202020204" pitchFamily="34" charset="0"/>
                <a:cs typeface="Arial" panose="020B0604020202020204" pitchFamily="34" charset="0"/>
              </a:rPr>
              <a:t>them</a:t>
            </a:r>
          </a:p>
          <a:p>
            <a:r>
              <a:rPr lang="en-GB" sz="2000" dirty="0" smtClean="0">
                <a:solidFill>
                  <a:prstClr val="black"/>
                </a:solidFill>
                <a:latin typeface="Arial" panose="020B0604020202020204" pitchFamily="34" charset="0"/>
                <a:cs typeface="Arial" panose="020B0604020202020204" pitchFamily="34" charset="0"/>
              </a:rPr>
              <a:t>Recognise </a:t>
            </a:r>
            <a:r>
              <a:rPr lang="en-GB" sz="2000" dirty="0">
                <a:solidFill>
                  <a:prstClr val="black"/>
                </a:solidFill>
                <a:latin typeface="Arial" panose="020B0604020202020204" pitchFamily="34" charset="0"/>
                <a:cs typeface="Arial" panose="020B0604020202020204" pitchFamily="34" charset="0"/>
              </a:rPr>
              <a:t>and describe appropriate behaviour online as well as </a:t>
            </a:r>
            <a:r>
              <a:rPr lang="en-GB" sz="2000" dirty="0" smtClean="0">
                <a:solidFill>
                  <a:prstClr val="black"/>
                </a:solidFill>
                <a:latin typeface="Arial" panose="020B0604020202020204" pitchFamily="34" charset="0"/>
                <a:cs typeface="Arial" panose="020B0604020202020204" pitchFamily="34" charset="0"/>
              </a:rPr>
              <a:t>offline</a:t>
            </a:r>
          </a:p>
          <a:p>
            <a:r>
              <a:rPr lang="en-GB" sz="2000" dirty="0" smtClean="0">
                <a:solidFill>
                  <a:prstClr val="black"/>
                </a:solidFill>
                <a:latin typeface="Arial" panose="020B0604020202020204" pitchFamily="34" charset="0"/>
                <a:cs typeface="Arial" panose="020B0604020202020204" pitchFamily="34" charset="0"/>
              </a:rPr>
              <a:t>Identify </a:t>
            </a:r>
            <a:r>
              <a:rPr lang="en-GB" sz="2000" dirty="0">
                <a:solidFill>
                  <a:prstClr val="black"/>
                </a:solidFill>
                <a:latin typeface="Arial" panose="020B0604020202020204" pitchFamily="34" charset="0"/>
                <a:cs typeface="Arial" panose="020B0604020202020204" pitchFamily="34" charset="0"/>
              </a:rPr>
              <a:t>when it is appropriate or inappropriate to allow someone into their body </a:t>
            </a:r>
            <a:r>
              <a:rPr lang="en-GB" sz="2000" dirty="0" smtClean="0">
                <a:solidFill>
                  <a:prstClr val="black"/>
                </a:solidFill>
                <a:latin typeface="Arial" panose="020B0604020202020204" pitchFamily="34" charset="0"/>
                <a:cs typeface="Arial" panose="020B0604020202020204" pitchFamily="34" charset="0"/>
              </a:rPr>
              <a:t>space</a:t>
            </a:r>
          </a:p>
          <a:p>
            <a:r>
              <a:rPr lang="en-GB" sz="2000" dirty="0">
                <a:solidFill>
                  <a:prstClr val="black"/>
                </a:solidFill>
                <a:latin typeface="Arial" panose="020B0604020202020204" pitchFamily="34" charset="0"/>
                <a:cs typeface="Arial" panose="020B0604020202020204" pitchFamily="34" charset="0"/>
              </a:rPr>
              <a:t>Recognise who they have positive healthy relationships </a:t>
            </a:r>
            <a:r>
              <a:rPr lang="en-GB" sz="2000" dirty="0" smtClean="0">
                <a:solidFill>
                  <a:prstClr val="black"/>
                </a:solidFill>
                <a:latin typeface="Arial" panose="020B0604020202020204" pitchFamily="34" charset="0"/>
                <a:cs typeface="Arial" panose="020B0604020202020204" pitchFamily="34" charset="0"/>
              </a:rPr>
              <a:t>with</a:t>
            </a:r>
          </a:p>
          <a:p>
            <a:r>
              <a:rPr lang="en-GB" sz="2000" dirty="0" smtClean="0">
                <a:solidFill>
                  <a:prstClr val="black"/>
                </a:solidFill>
                <a:latin typeface="Arial" panose="020B0604020202020204" pitchFamily="34" charset="0"/>
                <a:cs typeface="Arial" panose="020B0604020202020204" pitchFamily="34" charset="0"/>
              </a:rPr>
              <a:t>Recognise </a:t>
            </a:r>
            <a:r>
              <a:rPr lang="en-GB" sz="2000" dirty="0">
                <a:solidFill>
                  <a:prstClr val="black"/>
                </a:solidFill>
                <a:latin typeface="Arial" panose="020B0604020202020204" pitchFamily="34" charset="0"/>
                <a:cs typeface="Arial" panose="020B0604020202020204" pitchFamily="34" charset="0"/>
              </a:rPr>
              <a:t>that repeated name calling is a form of </a:t>
            </a:r>
            <a:r>
              <a:rPr lang="en-GB" sz="2000" dirty="0" smtClean="0">
                <a:solidFill>
                  <a:prstClr val="black"/>
                </a:solidFill>
                <a:latin typeface="Arial" panose="020B0604020202020204" pitchFamily="34" charset="0"/>
                <a:cs typeface="Arial" panose="020B0604020202020204" pitchFamily="34" charset="0"/>
              </a:rPr>
              <a:t>bullying</a:t>
            </a:r>
          </a:p>
          <a:p>
            <a:r>
              <a:rPr lang="en-GB" sz="2000" dirty="0">
                <a:solidFill>
                  <a:prstClr val="black"/>
                </a:solidFill>
                <a:latin typeface="Arial" panose="020B0604020202020204" pitchFamily="34" charset="0"/>
                <a:cs typeface="Arial" panose="020B0604020202020204" pitchFamily="34" charset="0"/>
              </a:rPr>
              <a:t>Understand that for girls, periods are a normal part of puberty</a:t>
            </a:r>
          </a:p>
          <a:p>
            <a:endParaRPr lang="en-GB" sz="2000" dirty="0">
              <a:solidFill>
                <a:prstClr val="black"/>
              </a:solidFill>
            </a:endParaRPr>
          </a:p>
          <a:p>
            <a:endParaRPr lang="en-GB" sz="2000" dirty="0">
              <a:solidFill>
                <a:prstClr val="black"/>
              </a:solidFill>
            </a:endParaRPr>
          </a:p>
          <a:p>
            <a:endParaRPr lang="en-GB" sz="2000"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p:txBody>
      </p:sp>
    </p:spTree>
    <p:extLst>
      <p:ext uri="{BB962C8B-B14F-4D97-AF65-F5344CB8AC3E}">
        <p14:creationId xmlns:p14="http://schemas.microsoft.com/office/powerpoint/2010/main" val="4095223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014" y="131660"/>
            <a:ext cx="11482086" cy="7879080"/>
          </a:xfrm>
          <a:prstGeom prst="rect">
            <a:avLst/>
          </a:prstGeom>
        </p:spPr>
        <p:txBody>
          <a:bodyPr wrap="square">
            <a:spAutoFit/>
          </a:bodyPr>
          <a:lstStyle/>
          <a:p>
            <a:pPr algn="ctr"/>
            <a:r>
              <a:rPr lang="en-US" sz="4000" b="1" dirty="0" smtClean="0"/>
              <a:t>What is Relationships Education?</a:t>
            </a:r>
          </a:p>
          <a:p>
            <a:r>
              <a:rPr lang="en-GB" sz="2800" dirty="0"/>
              <a:t>Relationships Education in primary schools should teach the fundamental building blocks and characteristics of positive relationships, with particular reference to friendships, family relationships, and relationships with other peers and </a:t>
            </a:r>
            <a:r>
              <a:rPr lang="en-GB" sz="2800" dirty="0" smtClean="0"/>
              <a:t>adults. </a:t>
            </a:r>
          </a:p>
          <a:p>
            <a:endParaRPr lang="en-GB" sz="2800" dirty="0"/>
          </a:p>
          <a:p>
            <a:r>
              <a:rPr lang="en-GB" sz="2800" dirty="0" smtClean="0"/>
              <a:t>We </a:t>
            </a:r>
            <a:r>
              <a:rPr lang="en-GB" sz="2800" dirty="0"/>
              <a:t>believe that children should learn about relationships as well as the emotional, social and physical aspects of growing up, human sexuality and sexual health, in an age-appropriate way. This goes beyond learning about relationships, to include puberty, how a baby is conceived and born, body ownership, and safeguarding. </a:t>
            </a:r>
            <a:endParaRPr lang="en-GB" sz="2800" dirty="0" smtClean="0"/>
          </a:p>
          <a:p>
            <a:endParaRPr lang="en-GB" sz="2800" dirty="0"/>
          </a:p>
          <a:p>
            <a:r>
              <a:rPr lang="en-GB" sz="2800" dirty="0" smtClean="0"/>
              <a:t>Relationship </a:t>
            </a:r>
            <a:r>
              <a:rPr lang="en-GB" sz="2800" dirty="0"/>
              <a:t>Education </a:t>
            </a:r>
            <a:r>
              <a:rPr lang="en-GB" sz="2800" dirty="0" smtClean="0"/>
              <a:t>also includes </a:t>
            </a:r>
            <a:r>
              <a:rPr lang="en-GB" sz="2800" dirty="0"/>
              <a:t>elements of Health Education as well as non-statutory sex education. Therefore </a:t>
            </a:r>
            <a:r>
              <a:rPr lang="en-GB" sz="2800" dirty="0" smtClean="0"/>
              <a:t>it is often referred as </a:t>
            </a:r>
            <a:r>
              <a:rPr lang="en-GB" sz="2800" dirty="0"/>
              <a:t>RSE: Relationships and Sex </a:t>
            </a:r>
            <a:r>
              <a:rPr lang="en-GB" sz="2800" dirty="0" smtClean="0"/>
              <a:t>Education.  </a:t>
            </a:r>
          </a:p>
          <a:p>
            <a:endParaRPr lang="en-US" sz="2600" dirty="0"/>
          </a:p>
          <a:p>
            <a:endParaRPr lang="en-US" sz="2400" dirty="0" smtClean="0"/>
          </a:p>
          <a:p>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752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4925"/>
            <a:ext cx="10515600" cy="1325563"/>
          </a:xfrm>
        </p:spPr>
        <p:txBody>
          <a:bodyPr/>
          <a:lstStyle/>
          <a:p>
            <a:r>
              <a:rPr lang="en-GB" dirty="0" smtClean="0">
                <a:latin typeface="Arial" panose="020B0604020202020204" pitchFamily="34" charset="0"/>
                <a:cs typeface="Arial" panose="020B0604020202020204" pitchFamily="34" charset="0"/>
              </a:rPr>
              <a:t>Year 4 content</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011469"/>
            <a:ext cx="4609563" cy="4351338"/>
          </a:xfrm>
        </p:spPr>
        <p:txBody>
          <a:bodyPr>
            <a:normAutofit fontScale="85000" lnSpcReduction="20000"/>
          </a:bodyPr>
          <a:lstStyle/>
          <a:p>
            <a:pPr marL="0" indent="0">
              <a:buNone/>
            </a:pPr>
            <a:r>
              <a:rPr lang="en-GB" sz="2400" b="1" dirty="0" smtClean="0">
                <a:solidFill>
                  <a:srgbClr val="CC0000"/>
                </a:solidFill>
                <a:latin typeface="Arial" panose="020B0604020202020204" pitchFamily="34" charset="0"/>
                <a:cs typeface="Arial" panose="020B0604020202020204" pitchFamily="34" charset="0"/>
              </a:rPr>
              <a:t>Extending learning in year 3</a:t>
            </a:r>
          </a:p>
          <a:p>
            <a:pPr marL="0" indent="0">
              <a:buNone/>
            </a:pPr>
            <a:r>
              <a:rPr lang="en-GB" sz="2400" b="1" dirty="0" smtClean="0">
                <a:solidFill>
                  <a:srgbClr val="CC0000"/>
                </a:solidFill>
                <a:latin typeface="Arial" panose="020B0604020202020204" pitchFamily="34" charset="0"/>
                <a:cs typeface="Arial" panose="020B0604020202020204" pitchFamily="34" charset="0"/>
              </a:rPr>
              <a:t>New content to include:</a:t>
            </a:r>
            <a:endParaRPr lang="en-GB" sz="2400" dirty="0" smtClean="0">
              <a:latin typeface="Arial" panose="020B0604020202020204" pitchFamily="34" charset="0"/>
              <a:cs typeface="Arial" panose="020B0604020202020204" pitchFamily="34" charset="0"/>
            </a:endParaRPr>
          </a:p>
          <a:p>
            <a:r>
              <a:rPr lang="en-GB" dirty="0">
                <a:solidFill>
                  <a:srgbClr val="CC0000"/>
                </a:solidFill>
                <a:latin typeface="Arial" panose="020B0604020202020204" pitchFamily="34" charset="0"/>
                <a:cs typeface="Arial" panose="020B0604020202020204" pitchFamily="34" charset="0"/>
              </a:rPr>
              <a:t>Body changes in puberty</a:t>
            </a:r>
          </a:p>
          <a:p>
            <a:r>
              <a:rPr lang="en-GB" dirty="0" smtClean="0">
                <a:solidFill>
                  <a:srgbClr val="CC0000"/>
                </a:solidFill>
                <a:latin typeface="Arial" panose="020B0604020202020204" pitchFamily="34" charset="0"/>
                <a:cs typeface="Arial" panose="020B0604020202020204" pitchFamily="34" charset="0"/>
              </a:rPr>
              <a:t>Conflicting </a:t>
            </a:r>
            <a:r>
              <a:rPr lang="en-GB" dirty="0">
                <a:solidFill>
                  <a:srgbClr val="CC0000"/>
                </a:solidFill>
                <a:latin typeface="Arial" panose="020B0604020202020204" pitchFamily="34" charset="0"/>
                <a:cs typeface="Arial" panose="020B0604020202020204" pitchFamily="34" charset="0"/>
              </a:rPr>
              <a:t>emotions</a:t>
            </a:r>
          </a:p>
          <a:p>
            <a:r>
              <a:rPr lang="en-GB" dirty="0">
                <a:solidFill>
                  <a:srgbClr val="CC0000"/>
                </a:solidFill>
                <a:latin typeface="Arial" panose="020B0604020202020204" pitchFamily="34" charset="0"/>
                <a:cs typeface="Arial" panose="020B0604020202020204" pitchFamily="34" charset="0"/>
              </a:rPr>
              <a:t>Good and not so good feelings</a:t>
            </a:r>
          </a:p>
          <a:p>
            <a:r>
              <a:rPr lang="en-GB" dirty="0">
                <a:solidFill>
                  <a:srgbClr val="CC0000"/>
                </a:solidFill>
                <a:latin typeface="Arial" panose="020B0604020202020204" pitchFamily="34" charset="0"/>
                <a:cs typeface="Arial" panose="020B0604020202020204" pitchFamily="34" charset="0"/>
              </a:rPr>
              <a:t>Marriage and other relationships</a:t>
            </a:r>
          </a:p>
          <a:p>
            <a:r>
              <a:rPr lang="en-GB" dirty="0">
                <a:solidFill>
                  <a:srgbClr val="CC0000"/>
                </a:solidFill>
                <a:latin typeface="Arial" panose="020B0604020202020204" pitchFamily="34" charset="0"/>
                <a:cs typeface="Arial" panose="020B0604020202020204" pitchFamily="34" charset="0"/>
              </a:rPr>
              <a:t>Consequences of our actions</a:t>
            </a:r>
          </a:p>
          <a:p>
            <a:r>
              <a:rPr lang="en-GB" dirty="0">
                <a:solidFill>
                  <a:srgbClr val="CC0000"/>
                </a:solidFill>
                <a:latin typeface="Arial" panose="020B0604020202020204" pitchFamily="34" charset="0"/>
                <a:cs typeface="Arial" panose="020B0604020202020204" pitchFamily="34" charset="0"/>
              </a:rPr>
              <a:t>Recognise and challenge stereotypes</a:t>
            </a:r>
          </a:p>
          <a:p>
            <a:r>
              <a:rPr lang="en-GB" dirty="0" smtClean="0">
                <a:solidFill>
                  <a:srgbClr val="CC0000"/>
                </a:solidFill>
                <a:latin typeface="Arial" panose="020B0604020202020204" pitchFamily="34" charset="0"/>
                <a:cs typeface="Arial" panose="020B0604020202020204" pitchFamily="34" charset="0"/>
              </a:rPr>
              <a:t>Pressures </a:t>
            </a:r>
            <a:r>
              <a:rPr lang="en-GB" dirty="0">
                <a:solidFill>
                  <a:srgbClr val="CC0000"/>
                </a:solidFill>
                <a:latin typeface="Arial" panose="020B0604020202020204" pitchFamily="34" charset="0"/>
                <a:cs typeface="Arial" panose="020B0604020202020204" pitchFamily="34" charset="0"/>
              </a:rPr>
              <a:t>to </a:t>
            </a:r>
            <a:r>
              <a:rPr lang="en-GB" dirty="0" smtClean="0">
                <a:solidFill>
                  <a:srgbClr val="CC0000"/>
                </a:solidFill>
                <a:latin typeface="Arial" panose="020B0604020202020204" pitchFamily="34" charset="0"/>
                <a:cs typeface="Arial" panose="020B0604020202020204" pitchFamily="34" charset="0"/>
              </a:rPr>
              <a:t>behave in </a:t>
            </a:r>
            <a:r>
              <a:rPr lang="en-GB" dirty="0">
                <a:solidFill>
                  <a:srgbClr val="CC0000"/>
                </a:solidFill>
                <a:latin typeface="Arial" panose="020B0604020202020204" pitchFamily="34" charset="0"/>
                <a:cs typeface="Arial" panose="020B0604020202020204" pitchFamily="34" charset="0"/>
              </a:rPr>
              <a:t>an unacceptable, unhealthy or risky </a:t>
            </a:r>
            <a:r>
              <a:rPr lang="en-GB" dirty="0" smtClean="0">
                <a:solidFill>
                  <a:srgbClr val="CC0000"/>
                </a:solidFill>
                <a:latin typeface="Arial" panose="020B0604020202020204" pitchFamily="34" charset="0"/>
                <a:cs typeface="Arial" panose="020B0604020202020204" pitchFamily="34" charset="0"/>
              </a:rPr>
              <a:t>way</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14987" cy="1249788"/>
          </a:xfrm>
          <a:prstGeom prst="rect">
            <a:avLst/>
          </a:prstGeom>
        </p:spPr>
      </p:pic>
      <p:sp>
        <p:nvSpPr>
          <p:cNvPr id="8" name="Content Placeholder 2"/>
          <p:cNvSpPr txBox="1">
            <a:spLocks/>
          </p:cNvSpPr>
          <p:nvPr/>
        </p:nvSpPr>
        <p:spPr>
          <a:xfrm>
            <a:off x="5447762" y="2011469"/>
            <a:ext cx="616898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Arial" panose="020B0604020202020204" pitchFamily="34" charset="0"/>
                <a:cs typeface="Arial" panose="020B0604020202020204" pitchFamily="34" charset="0"/>
              </a:rPr>
              <a:t>Sample Learning Outcomes</a:t>
            </a:r>
            <a:endParaRPr lang="en-GB" sz="2000" dirty="0">
              <a:solidFill>
                <a:prstClr val="black"/>
              </a:solidFill>
              <a:latin typeface="Arial" panose="020B0604020202020204" pitchFamily="34" charset="0"/>
              <a:cs typeface="Arial" panose="020B0604020202020204" pitchFamily="34" charset="0"/>
            </a:endParaRPr>
          </a:p>
          <a:p>
            <a:r>
              <a:rPr lang="en-GB" sz="2000" dirty="0">
                <a:solidFill>
                  <a:prstClr val="black"/>
                </a:solidFill>
                <a:latin typeface="Arial" panose="020B0604020202020204" pitchFamily="34" charset="0"/>
                <a:cs typeface="Arial" panose="020B0604020202020204" pitchFamily="34" charset="0"/>
              </a:rPr>
              <a:t>Understand and explain why puberty </a:t>
            </a:r>
            <a:r>
              <a:rPr lang="en-GB" sz="2000" dirty="0" smtClean="0">
                <a:solidFill>
                  <a:prstClr val="black"/>
                </a:solidFill>
                <a:latin typeface="Arial" panose="020B0604020202020204" pitchFamily="34" charset="0"/>
                <a:cs typeface="Arial" panose="020B0604020202020204" pitchFamily="34" charset="0"/>
              </a:rPr>
              <a:t>happens</a:t>
            </a:r>
          </a:p>
          <a:p>
            <a:r>
              <a:rPr lang="en-GB" sz="2000" dirty="0">
                <a:solidFill>
                  <a:prstClr val="black"/>
                </a:solidFill>
                <a:latin typeface="Arial" panose="020B0604020202020204" pitchFamily="34" charset="0"/>
                <a:cs typeface="Arial" panose="020B0604020202020204" pitchFamily="34" charset="0"/>
              </a:rPr>
              <a:t>Suggest reasons why young people sometimes fall out with their </a:t>
            </a:r>
            <a:r>
              <a:rPr lang="en-GB" sz="2000" dirty="0" smtClean="0">
                <a:solidFill>
                  <a:prstClr val="black"/>
                </a:solidFill>
                <a:latin typeface="Arial" panose="020B0604020202020204" pitchFamily="34" charset="0"/>
                <a:cs typeface="Arial" panose="020B0604020202020204" pitchFamily="34" charset="0"/>
              </a:rPr>
              <a:t>parents</a:t>
            </a:r>
          </a:p>
          <a:p>
            <a:r>
              <a:rPr lang="en-GB" sz="2000" dirty="0">
                <a:solidFill>
                  <a:prstClr val="black"/>
                </a:solidFill>
                <a:latin typeface="Arial" panose="020B0604020202020204" pitchFamily="34" charset="0"/>
                <a:cs typeface="Arial" panose="020B0604020202020204" pitchFamily="34" charset="0"/>
              </a:rPr>
              <a:t>Discuss the reasons why a person would want to be married, or live together, or have a civil </a:t>
            </a:r>
            <a:r>
              <a:rPr lang="en-GB" sz="2000" dirty="0" smtClean="0">
                <a:solidFill>
                  <a:prstClr val="black"/>
                </a:solidFill>
                <a:latin typeface="Arial" panose="020B0604020202020204" pitchFamily="34" charset="0"/>
                <a:cs typeface="Arial" panose="020B0604020202020204" pitchFamily="34" charset="0"/>
              </a:rPr>
              <a:t>ceremony</a:t>
            </a:r>
          </a:p>
          <a:p>
            <a:r>
              <a:rPr lang="en-GB" sz="2000" dirty="0">
                <a:solidFill>
                  <a:prstClr val="black"/>
                </a:solidFill>
                <a:latin typeface="Arial" panose="020B0604020202020204" pitchFamily="34" charset="0"/>
                <a:cs typeface="Arial" panose="020B0604020202020204" pitchFamily="34" charset="0"/>
              </a:rPr>
              <a:t>Define what is meant by 'being </a:t>
            </a:r>
            <a:r>
              <a:rPr lang="en-GB" sz="2000" dirty="0" smtClean="0">
                <a:solidFill>
                  <a:prstClr val="black"/>
                </a:solidFill>
                <a:latin typeface="Arial" panose="020B0604020202020204" pitchFamily="34" charset="0"/>
                <a:cs typeface="Arial" panose="020B0604020202020204" pitchFamily="34" charset="0"/>
              </a:rPr>
              <a:t>responsible‘</a:t>
            </a:r>
          </a:p>
          <a:p>
            <a:r>
              <a:rPr lang="en-GB" sz="2000" dirty="0">
                <a:solidFill>
                  <a:prstClr val="black"/>
                </a:solidFill>
                <a:latin typeface="Arial" panose="020B0604020202020204" pitchFamily="34" charset="0"/>
                <a:cs typeface="Arial" panose="020B0604020202020204" pitchFamily="34" charset="0"/>
              </a:rPr>
              <a:t>Understand and identify stereotypes, including those promoted in the </a:t>
            </a:r>
            <a:r>
              <a:rPr lang="en-GB" sz="2000" dirty="0" smtClean="0">
                <a:solidFill>
                  <a:prstClr val="black"/>
                </a:solidFill>
                <a:latin typeface="Arial" panose="020B0604020202020204" pitchFamily="34" charset="0"/>
                <a:cs typeface="Arial" panose="020B0604020202020204" pitchFamily="34" charset="0"/>
              </a:rPr>
              <a:t>media</a:t>
            </a:r>
          </a:p>
          <a:p>
            <a:r>
              <a:rPr lang="en-GB" sz="2000" dirty="0">
                <a:solidFill>
                  <a:prstClr val="black"/>
                </a:solidFill>
                <a:latin typeface="Arial" panose="020B0604020202020204" pitchFamily="34" charset="0"/>
                <a:cs typeface="Arial" panose="020B0604020202020204" pitchFamily="34" charset="0"/>
              </a:rPr>
              <a:t>Understand that we can be influenced both positively and negatively</a:t>
            </a:r>
          </a:p>
          <a:p>
            <a:endParaRPr lang="en-GB" sz="2000"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p:txBody>
      </p:sp>
    </p:spTree>
    <p:extLst>
      <p:ext uri="{BB962C8B-B14F-4D97-AF65-F5344CB8AC3E}">
        <p14:creationId xmlns:p14="http://schemas.microsoft.com/office/powerpoint/2010/main" val="1673421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4925"/>
            <a:ext cx="10515600" cy="1325563"/>
          </a:xfrm>
        </p:spPr>
        <p:txBody>
          <a:bodyPr/>
          <a:lstStyle/>
          <a:p>
            <a:r>
              <a:rPr lang="en-GB" dirty="0" smtClean="0">
                <a:latin typeface="Arial" panose="020B0604020202020204" pitchFamily="34" charset="0"/>
                <a:cs typeface="Arial" panose="020B0604020202020204" pitchFamily="34" charset="0"/>
              </a:rPr>
              <a:t>Year 5 content</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011469"/>
            <a:ext cx="4609563" cy="4351338"/>
          </a:xfrm>
        </p:spPr>
        <p:txBody>
          <a:bodyPr>
            <a:normAutofit fontScale="85000" lnSpcReduction="20000"/>
          </a:bodyPr>
          <a:lstStyle/>
          <a:p>
            <a:pPr marL="0" indent="0">
              <a:buNone/>
            </a:pPr>
            <a:r>
              <a:rPr lang="en-GB" sz="2400" b="1" dirty="0" smtClean="0">
                <a:solidFill>
                  <a:srgbClr val="CC0000"/>
                </a:solidFill>
                <a:latin typeface="Arial" panose="020B0604020202020204" pitchFamily="34" charset="0"/>
                <a:cs typeface="Arial" panose="020B0604020202020204" pitchFamily="34" charset="0"/>
              </a:rPr>
              <a:t>Extending learning in year 4. </a:t>
            </a:r>
          </a:p>
          <a:p>
            <a:pPr marL="0" indent="0">
              <a:buNone/>
            </a:pPr>
            <a:r>
              <a:rPr lang="en-GB" sz="2400" b="1" dirty="0" smtClean="0">
                <a:solidFill>
                  <a:srgbClr val="CC0000"/>
                </a:solidFill>
                <a:latin typeface="Arial" panose="020B0604020202020204" pitchFamily="34" charset="0"/>
                <a:cs typeface="Arial" panose="020B0604020202020204" pitchFamily="34" charset="0"/>
              </a:rPr>
              <a:t>New content to include:</a:t>
            </a:r>
            <a:endParaRPr lang="en-GB" sz="2400" dirty="0" smtClean="0">
              <a:latin typeface="Arial" panose="020B0604020202020204" pitchFamily="34" charset="0"/>
              <a:cs typeface="Arial" panose="020B0604020202020204" pitchFamily="34" charset="0"/>
            </a:endParaRPr>
          </a:p>
          <a:p>
            <a:r>
              <a:rPr lang="en-GB" dirty="0">
                <a:solidFill>
                  <a:srgbClr val="CC0000"/>
                </a:solidFill>
                <a:latin typeface="Arial" panose="020B0604020202020204" pitchFamily="34" charset="0"/>
                <a:cs typeface="Arial" panose="020B0604020202020204" pitchFamily="34" charset="0"/>
              </a:rPr>
              <a:t>Body changes and feelings during puberty</a:t>
            </a:r>
          </a:p>
          <a:p>
            <a:r>
              <a:rPr lang="en-GB" dirty="0">
                <a:solidFill>
                  <a:srgbClr val="CC0000"/>
                </a:solidFill>
                <a:latin typeface="Arial" panose="020B0604020202020204" pitchFamily="34" charset="0"/>
                <a:cs typeface="Arial" panose="020B0604020202020204" pitchFamily="34" charset="0"/>
              </a:rPr>
              <a:t>Changing feelings and the effect on those we live with</a:t>
            </a:r>
          </a:p>
          <a:p>
            <a:r>
              <a:rPr lang="en-GB" dirty="0">
                <a:solidFill>
                  <a:srgbClr val="CC0000"/>
                </a:solidFill>
                <a:latin typeface="Arial" panose="020B0604020202020204" pitchFamily="34" charset="0"/>
                <a:cs typeface="Arial" panose="020B0604020202020204" pitchFamily="34" charset="0"/>
              </a:rPr>
              <a:t>Unhealthy relationships</a:t>
            </a:r>
          </a:p>
          <a:p>
            <a:r>
              <a:rPr lang="en-GB" dirty="0">
                <a:solidFill>
                  <a:srgbClr val="CC0000"/>
                </a:solidFill>
                <a:latin typeface="Arial" panose="020B0604020202020204" pitchFamily="34" charset="0"/>
                <a:cs typeface="Arial" panose="020B0604020202020204" pitchFamily="34" charset="0"/>
              </a:rPr>
              <a:t>Risky behaviour</a:t>
            </a:r>
          </a:p>
          <a:p>
            <a:r>
              <a:rPr lang="en-GB" dirty="0">
                <a:solidFill>
                  <a:srgbClr val="CC0000"/>
                </a:solidFill>
                <a:latin typeface="Arial" panose="020B0604020202020204" pitchFamily="34" charset="0"/>
                <a:cs typeface="Arial" panose="020B0604020202020204" pitchFamily="34" charset="0"/>
              </a:rPr>
              <a:t>Using social media safely</a:t>
            </a:r>
          </a:p>
          <a:p>
            <a:r>
              <a:rPr lang="en-GB" dirty="0">
                <a:solidFill>
                  <a:srgbClr val="CC0000"/>
                </a:solidFill>
                <a:latin typeface="Arial" panose="020B0604020202020204" pitchFamily="34" charset="0"/>
                <a:cs typeface="Arial" panose="020B0604020202020204" pitchFamily="34" charset="0"/>
              </a:rPr>
              <a:t>Types of bullying including homophobic</a:t>
            </a:r>
          </a:p>
          <a:p>
            <a:r>
              <a:rPr lang="en-GB" dirty="0">
                <a:solidFill>
                  <a:srgbClr val="CC0000"/>
                </a:solidFill>
                <a:latin typeface="Arial" panose="020B0604020202020204" pitchFamily="34" charset="0"/>
                <a:cs typeface="Arial" panose="020B0604020202020204" pitchFamily="34" charset="0"/>
              </a:rPr>
              <a:t>Keeping personal information private online</a:t>
            </a:r>
            <a:endParaRPr lang="en-GB" dirty="0" smtClean="0">
              <a:solidFill>
                <a:srgbClr val="CC0000"/>
              </a:solidFill>
              <a:latin typeface="Arial" panose="020B0604020202020204" pitchFamily="34" charset="0"/>
              <a:cs typeface="Arial" panose="020B0604020202020204" pitchFamily="34" charset="0"/>
            </a:endParaRPr>
          </a:p>
          <a:p>
            <a:endParaRPr lang="en-GB"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14987" cy="1249788"/>
          </a:xfrm>
          <a:prstGeom prst="rect">
            <a:avLst/>
          </a:prstGeom>
        </p:spPr>
      </p:pic>
      <p:sp>
        <p:nvSpPr>
          <p:cNvPr id="8" name="Content Placeholder 2"/>
          <p:cNvSpPr txBox="1">
            <a:spLocks/>
          </p:cNvSpPr>
          <p:nvPr/>
        </p:nvSpPr>
        <p:spPr>
          <a:xfrm>
            <a:off x="5701047" y="2011469"/>
            <a:ext cx="5902818"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smtClean="0">
                <a:solidFill>
                  <a:prstClr val="black"/>
                </a:solidFill>
                <a:latin typeface="Arial" panose="020B0604020202020204" pitchFamily="34" charset="0"/>
                <a:cs typeface="Arial" panose="020B0604020202020204" pitchFamily="34" charset="0"/>
              </a:rPr>
              <a:t>Sample Learning Outcomes</a:t>
            </a:r>
            <a:endParaRPr lang="en-GB" sz="2200" dirty="0">
              <a:solidFill>
                <a:prstClr val="black"/>
              </a:solidFill>
              <a:latin typeface="Arial" panose="020B0604020202020204" pitchFamily="34" charset="0"/>
              <a:cs typeface="Arial" panose="020B0604020202020204" pitchFamily="34" charset="0"/>
            </a:endParaRPr>
          </a:p>
          <a:p>
            <a:r>
              <a:rPr lang="en-GB" sz="2200" dirty="0" smtClean="0">
                <a:solidFill>
                  <a:prstClr val="black"/>
                </a:solidFill>
                <a:latin typeface="Arial" panose="020B0604020202020204" pitchFamily="34" charset="0"/>
                <a:cs typeface="Arial" panose="020B0604020202020204" pitchFamily="34" charset="0"/>
              </a:rPr>
              <a:t>Identify </a:t>
            </a:r>
            <a:r>
              <a:rPr lang="en-GB" sz="2200" dirty="0">
                <a:solidFill>
                  <a:prstClr val="black"/>
                </a:solidFill>
                <a:latin typeface="Arial" panose="020B0604020202020204" pitchFamily="34" charset="0"/>
                <a:cs typeface="Arial" panose="020B0604020202020204" pitchFamily="34" charset="0"/>
              </a:rPr>
              <a:t>some products that they may need during puberty and </a:t>
            </a:r>
            <a:r>
              <a:rPr lang="en-GB" sz="2200" dirty="0" smtClean="0">
                <a:solidFill>
                  <a:prstClr val="black"/>
                </a:solidFill>
                <a:latin typeface="Arial" panose="020B0604020202020204" pitchFamily="34" charset="0"/>
                <a:cs typeface="Arial" panose="020B0604020202020204" pitchFamily="34" charset="0"/>
              </a:rPr>
              <a:t>why</a:t>
            </a:r>
          </a:p>
          <a:p>
            <a:r>
              <a:rPr lang="en-GB" sz="2200" dirty="0">
                <a:solidFill>
                  <a:prstClr val="black"/>
                </a:solidFill>
                <a:latin typeface="Arial" panose="020B0604020202020204" pitchFamily="34" charset="0"/>
                <a:cs typeface="Arial" panose="020B0604020202020204" pitchFamily="34" charset="0"/>
              </a:rPr>
              <a:t>Recognise some of the feelings associated with feeling excluded or ‘left out’</a:t>
            </a:r>
          </a:p>
          <a:p>
            <a:r>
              <a:rPr lang="en-GB" sz="2200" dirty="0">
                <a:solidFill>
                  <a:prstClr val="black"/>
                </a:solidFill>
                <a:latin typeface="Arial" panose="020B0604020202020204" pitchFamily="34" charset="0"/>
                <a:cs typeface="Arial" panose="020B0604020202020204" pitchFamily="34" charset="0"/>
              </a:rPr>
              <a:t>Identify what things make a relationship </a:t>
            </a:r>
            <a:r>
              <a:rPr lang="en-GB" sz="2200" dirty="0" smtClean="0">
                <a:solidFill>
                  <a:prstClr val="black"/>
                </a:solidFill>
                <a:latin typeface="Arial" panose="020B0604020202020204" pitchFamily="34" charset="0"/>
                <a:cs typeface="Arial" panose="020B0604020202020204" pitchFamily="34" charset="0"/>
              </a:rPr>
              <a:t>unhealthy</a:t>
            </a:r>
          </a:p>
          <a:p>
            <a:r>
              <a:rPr lang="en-GB" sz="2200" dirty="0">
                <a:solidFill>
                  <a:prstClr val="black"/>
                </a:solidFill>
                <a:latin typeface="Arial" panose="020B0604020202020204" pitchFamily="34" charset="0"/>
                <a:cs typeface="Arial" panose="020B0604020202020204" pitchFamily="34" charset="0"/>
              </a:rPr>
              <a:t>Explore and share their views about decision making when faced with a risky </a:t>
            </a:r>
            <a:r>
              <a:rPr lang="en-GB" sz="2200" dirty="0" smtClean="0">
                <a:solidFill>
                  <a:prstClr val="black"/>
                </a:solidFill>
                <a:latin typeface="Arial" panose="020B0604020202020204" pitchFamily="34" charset="0"/>
                <a:cs typeface="Arial" panose="020B0604020202020204" pitchFamily="34" charset="0"/>
              </a:rPr>
              <a:t>situation</a:t>
            </a:r>
          </a:p>
          <a:p>
            <a:r>
              <a:rPr lang="en-GB" sz="2200" dirty="0">
                <a:solidFill>
                  <a:prstClr val="black"/>
                </a:solidFill>
                <a:latin typeface="Arial" panose="020B0604020202020204" pitchFamily="34" charset="0"/>
                <a:cs typeface="Arial" panose="020B0604020202020204" pitchFamily="34" charset="0"/>
              </a:rPr>
              <a:t>Recognise that people aren’t always who they say they are </a:t>
            </a:r>
            <a:r>
              <a:rPr lang="en-GB" sz="2200" dirty="0" smtClean="0">
                <a:solidFill>
                  <a:prstClr val="black"/>
                </a:solidFill>
                <a:latin typeface="Arial" panose="020B0604020202020204" pitchFamily="34" charset="0"/>
                <a:cs typeface="Arial" panose="020B0604020202020204" pitchFamily="34" charset="0"/>
              </a:rPr>
              <a:t>online</a:t>
            </a:r>
          </a:p>
          <a:p>
            <a:r>
              <a:rPr lang="en-GB" sz="2200" dirty="0" smtClean="0">
                <a:solidFill>
                  <a:prstClr val="black"/>
                </a:solidFill>
                <a:latin typeface="Arial" panose="020B0604020202020204" pitchFamily="34" charset="0"/>
                <a:cs typeface="Arial" panose="020B0604020202020204" pitchFamily="34" charset="0"/>
              </a:rPr>
              <a:t>Recognise </a:t>
            </a:r>
            <a:r>
              <a:rPr lang="en-GB" sz="2200" dirty="0">
                <a:solidFill>
                  <a:prstClr val="black"/>
                </a:solidFill>
                <a:latin typeface="Arial" panose="020B0604020202020204" pitchFamily="34" charset="0"/>
                <a:cs typeface="Arial" panose="020B0604020202020204" pitchFamily="34" charset="0"/>
              </a:rPr>
              <a:t>that some people can get bullied because of the way they express their </a:t>
            </a:r>
            <a:r>
              <a:rPr lang="en-GB" sz="2200" dirty="0" smtClean="0">
                <a:solidFill>
                  <a:prstClr val="black"/>
                </a:solidFill>
                <a:latin typeface="Arial" panose="020B0604020202020204" pitchFamily="34" charset="0"/>
                <a:cs typeface="Arial" panose="020B0604020202020204" pitchFamily="34" charset="0"/>
              </a:rPr>
              <a:t>gender</a:t>
            </a:r>
          </a:p>
          <a:p>
            <a:r>
              <a:rPr lang="en-GB" sz="2200" dirty="0">
                <a:solidFill>
                  <a:prstClr val="black"/>
                </a:solidFill>
                <a:latin typeface="Arial" panose="020B0604020202020204" pitchFamily="34" charset="0"/>
                <a:cs typeface="Arial" panose="020B0604020202020204" pitchFamily="34" charset="0"/>
              </a:rPr>
              <a:t>Know how to protect personal information online</a:t>
            </a:r>
          </a:p>
          <a:p>
            <a:endParaRPr lang="en-GB" sz="2000"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p:txBody>
      </p:sp>
    </p:spTree>
    <p:extLst>
      <p:ext uri="{BB962C8B-B14F-4D97-AF65-F5344CB8AC3E}">
        <p14:creationId xmlns:p14="http://schemas.microsoft.com/office/powerpoint/2010/main" val="19233854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4925"/>
            <a:ext cx="10515600" cy="1325563"/>
          </a:xfrm>
        </p:spPr>
        <p:txBody>
          <a:bodyPr/>
          <a:lstStyle/>
          <a:p>
            <a:r>
              <a:rPr lang="en-GB" dirty="0" smtClean="0">
                <a:latin typeface="Arial" panose="020B0604020202020204" pitchFamily="34" charset="0"/>
                <a:cs typeface="Arial" panose="020B0604020202020204" pitchFamily="34" charset="0"/>
              </a:rPr>
              <a:t>Year 6 content</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011469"/>
            <a:ext cx="4609563" cy="4351338"/>
          </a:xfrm>
        </p:spPr>
        <p:txBody>
          <a:bodyPr>
            <a:normAutofit/>
          </a:bodyPr>
          <a:lstStyle/>
          <a:p>
            <a:pPr marL="0" indent="0">
              <a:buNone/>
            </a:pPr>
            <a:r>
              <a:rPr lang="en-GB" sz="2400" b="1" dirty="0" smtClean="0">
                <a:solidFill>
                  <a:srgbClr val="CC0000"/>
                </a:solidFill>
                <a:latin typeface="Arial" panose="020B0604020202020204" pitchFamily="34" charset="0"/>
                <a:cs typeface="Arial" panose="020B0604020202020204" pitchFamily="34" charset="0"/>
              </a:rPr>
              <a:t>Extending learning in year 5. </a:t>
            </a:r>
          </a:p>
          <a:p>
            <a:pPr marL="0" indent="0">
              <a:buNone/>
            </a:pPr>
            <a:r>
              <a:rPr lang="en-GB" sz="2400" b="1" dirty="0" smtClean="0">
                <a:solidFill>
                  <a:srgbClr val="CC0000"/>
                </a:solidFill>
                <a:latin typeface="Arial" panose="020B0604020202020204" pitchFamily="34" charset="0"/>
                <a:cs typeface="Arial" panose="020B0604020202020204" pitchFamily="34" charset="0"/>
              </a:rPr>
              <a:t>New content to include:</a:t>
            </a:r>
            <a:endParaRPr lang="en-GB" sz="2400" dirty="0" smtClean="0">
              <a:latin typeface="Arial" panose="020B0604020202020204" pitchFamily="34" charset="0"/>
              <a:cs typeface="Arial" panose="020B0604020202020204" pitchFamily="34" charset="0"/>
            </a:endParaRPr>
          </a:p>
          <a:p>
            <a:r>
              <a:rPr lang="en-GB" dirty="0">
                <a:solidFill>
                  <a:srgbClr val="CC0000"/>
                </a:solidFill>
                <a:latin typeface="Arial" panose="020B0604020202020204" pitchFamily="34" charset="0"/>
                <a:cs typeface="Arial" panose="020B0604020202020204" pitchFamily="34" charset="0"/>
              </a:rPr>
              <a:t>Body image </a:t>
            </a:r>
            <a:endParaRPr lang="en-GB" dirty="0" smtClean="0">
              <a:solidFill>
                <a:srgbClr val="CC0000"/>
              </a:solidFill>
              <a:latin typeface="Arial" panose="020B0604020202020204" pitchFamily="34" charset="0"/>
              <a:cs typeface="Arial" panose="020B0604020202020204" pitchFamily="34" charset="0"/>
            </a:endParaRPr>
          </a:p>
          <a:p>
            <a:r>
              <a:rPr lang="en-GB" dirty="0" smtClean="0">
                <a:solidFill>
                  <a:srgbClr val="CC0000"/>
                </a:solidFill>
                <a:latin typeface="Arial" panose="020B0604020202020204" pitchFamily="34" charset="0"/>
                <a:cs typeface="Arial" panose="020B0604020202020204" pitchFamily="34" charset="0"/>
              </a:rPr>
              <a:t>Sharing images online</a:t>
            </a:r>
          </a:p>
          <a:p>
            <a:r>
              <a:rPr lang="en-GB" dirty="0" smtClean="0">
                <a:solidFill>
                  <a:srgbClr val="CC0000"/>
                </a:solidFill>
                <a:latin typeface="Arial" panose="020B0604020202020204" pitchFamily="34" charset="0"/>
                <a:cs typeface="Arial" panose="020B0604020202020204" pitchFamily="34" charset="0"/>
              </a:rPr>
              <a:t>Forced </a:t>
            </a:r>
            <a:r>
              <a:rPr lang="en-GB" dirty="0">
                <a:solidFill>
                  <a:srgbClr val="CC0000"/>
                </a:solidFill>
                <a:latin typeface="Arial" panose="020B0604020202020204" pitchFamily="34" charset="0"/>
                <a:cs typeface="Arial" panose="020B0604020202020204" pitchFamily="34" charset="0"/>
              </a:rPr>
              <a:t>marriage </a:t>
            </a:r>
            <a:endParaRPr lang="en-GB" dirty="0" smtClean="0">
              <a:solidFill>
                <a:srgbClr val="CC0000"/>
              </a:solidFill>
              <a:latin typeface="Arial" panose="020B0604020202020204" pitchFamily="34" charset="0"/>
              <a:cs typeface="Arial" panose="020B0604020202020204" pitchFamily="34" charset="0"/>
            </a:endParaRPr>
          </a:p>
          <a:p>
            <a:r>
              <a:rPr lang="en-GB" dirty="0" smtClean="0">
                <a:solidFill>
                  <a:srgbClr val="CC0000"/>
                </a:solidFill>
                <a:latin typeface="Arial" panose="020B0604020202020204" pitchFamily="34" charset="0"/>
                <a:cs typeface="Arial" panose="020B0604020202020204" pitchFamily="34" charset="0"/>
              </a:rPr>
              <a:t>Conception, reproduction &amp; birth</a:t>
            </a:r>
          </a:p>
          <a:p>
            <a:r>
              <a:rPr lang="en-GB" dirty="0" smtClean="0">
                <a:solidFill>
                  <a:srgbClr val="CC0000"/>
                </a:solidFill>
                <a:latin typeface="Arial" panose="020B0604020202020204" pitchFamily="34" charset="0"/>
                <a:cs typeface="Arial" panose="020B0604020202020204" pitchFamily="34" charset="0"/>
              </a:rPr>
              <a:t>HIV</a:t>
            </a:r>
          </a:p>
          <a:p>
            <a:endParaRPr lang="en-GB" dirty="0">
              <a:solidFill>
                <a:srgbClr val="CC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14987" cy="1249788"/>
          </a:xfrm>
          <a:prstGeom prst="rect">
            <a:avLst/>
          </a:prstGeom>
        </p:spPr>
      </p:pic>
      <p:sp>
        <p:nvSpPr>
          <p:cNvPr id="8" name="Content Placeholder 2"/>
          <p:cNvSpPr txBox="1">
            <a:spLocks/>
          </p:cNvSpPr>
          <p:nvPr/>
        </p:nvSpPr>
        <p:spPr>
          <a:xfrm>
            <a:off x="5701047" y="2011469"/>
            <a:ext cx="59028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smtClean="0">
                <a:solidFill>
                  <a:prstClr val="black"/>
                </a:solidFill>
                <a:latin typeface="Arial" panose="020B0604020202020204" pitchFamily="34" charset="0"/>
                <a:cs typeface="Arial" panose="020B0604020202020204" pitchFamily="34" charset="0"/>
              </a:rPr>
              <a:t>Sample Learning Outcomes</a:t>
            </a:r>
            <a:endParaRPr lang="en-GB" sz="2200" dirty="0">
              <a:solidFill>
                <a:prstClr val="black"/>
              </a:solidFill>
              <a:latin typeface="Arial" panose="020B0604020202020204" pitchFamily="34" charset="0"/>
              <a:cs typeface="Arial" panose="020B0604020202020204" pitchFamily="34" charset="0"/>
            </a:endParaRPr>
          </a:p>
          <a:p>
            <a:r>
              <a:rPr lang="en-GB" sz="2000" dirty="0" smtClean="0">
                <a:solidFill>
                  <a:prstClr val="black"/>
                </a:solidFill>
                <a:latin typeface="Arial" panose="020B0604020202020204" pitchFamily="34" charset="0"/>
                <a:cs typeface="Arial" panose="020B0604020202020204" pitchFamily="34" charset="0"/>
              </a:rPr>
              <a:t>Recognise </a:t>
            </a:r>
            <a:r>
              <a:rPr lang="en-GB" sz="2000" dirty="0">
                <a:solidFill>
                  <a:prstClr val="black"/>
                </a:solidFill>
                <a:latin typeface="Arial" panose="020B0604020202020204" pitchFamily="34" charset="0"/>
                <a:cs typeface="Arial" panose="020B0604020202020204" pitchFamily="34" charset="0"/>
              </a:rPr>
              <a:t>that photos can be changed to match society's view of </a:t>
            </a:r>
            <a:r>
              <a:rPr lang="en-GB" sz="2000" dirty="0" smtClean="0">
                <a:solidFill>
                  <a:prstClr val="black"/>
                </a:solidFill>
                <a:latin typeface="Arial" panose="020B0604020202020204" pitchFamily="34" charset="0"/>
                <a:cs typeface="Arial" panose="020B0604020202020204" pitchFamily="34" charset="0"/>
              </a:rPr>
              <a:t>perfect</a:t>
            </a:r>
          </a:p>
          <a:p>
            <a:r>
              <a:rPr lang="en-GB" sz="2000" dirty="0">
                <a:solidFill>
                  <a:prstClr val="black"/>
                </a:solidFill>
                <a:latin typeface="Arial" panose="020B0604020202020204" pitchFamily="34" charset="0"/>
                <a:cs typeface="Arial" panose="020B0604020202020204" pitchFamily="34" charset="0"/>
              </a:rPr>
              <a:t>Explore the risks of sharing photos and films of themselves with other people directly </a:t>
            </a:r>
            <a:r>
              <a:rPr lang="en-GB" sz="2000" dirty="0" smtClean="0">
                <a:solidFill>
                  <a:prstClr val="black"/>
                </a:solidFill>
                <a:latin typeface="Arial" panose="020B0604020202020204" pitchFamily="34" charset="0"/>
                <a:cs typeface="Arial" panose="020B0604020202020204" pitchFamily="34" charset="0"/>
              </a:rPr>
              <a:t>or online</a:t>
            </a:r>
          </a:p>
          <a:p>
            <a:r>
              <a:rPr lang="en-GB" sz="2000" dirty="0">
                <a:solidFill>
                  <a:prstClr val="black"/>
                </a:solidFill>
                <a:latin typeface="Arial" panose="020B0604020202020204" pitchFamily="34" charset="0"/>
                <a:cs typeface="Arial" panose="020B0604020202020204" pitchFamily="34" charset="0"/>
              </a:rPr>
              <a:t>Describe ways in which people show their commitment to each </a:t>
            </a:r>
            <a:r>
              <a:rPr lang="en-GB" sz="2000" dirty="0" smtClean="0">
                <a:solidFill>
                  <a:prstClr val="black"/>
                </a:solidFill>
                <a:latin typeface="Arial" panose="020B0604020202020204" pitchFamily="34" charset="0"/>
                <a:cs typeface="Arial" panose="020B0604020202020204" pitchFamily="34" charset="0"/>
              </a:rPr>
              <a:t>other</a:t>
            </a:r>
          </a:p>
          <a:p>
            <a:r>
              <a:rPr lang="en-GB" sz="2000" dirty="0">
                <a:solidFill>
                  <a:prstClr val="black"/>
                </a:solidFill>
                <a:latin typeface="Arial" panose="020B0604020202020204" pitchFamily="34" charset="0"/>
                <a:cs typeface="Arial" panose="020B0604020202020204" pitchFamily="34" charset="0"/>
              </a:rPr>
              <a:t>Know a variety of ways in which the sperm can fertilise the egg to create a </a:t>
            </a:r>
            <a:r>
              <a:rPr lang="en-GB" sz="2000" dirty="0" smtClean="0">
                <a:solidFill>
                  <a:prstClr val="black"/>
                </a:solidFill>
                <a:latin typeface="Arial" panose="020B0604020202020204" pitchFamily="34" charset="0"/>
                <a:cs typeface="Arial" panose="020B0604020202020204" pitchFamily="34" charset="0"/>
              </a:rPr>
              <a:t>baby</a:t>
            </a:r>
          </a:p>
          <a:p>
            <a:r>
              <a:rPr lang="en-GB" sz="2000" dirty="0">
                <a:solidFill>
                  <a:prstClr val="black"/>
                </a:solidFill>
                <a:latin typeface="Arial" panose="020B0604020202020204" pitchFamily="34" charset="0"/>
                <a:cs typeface="Arial" panose="020B0604020202020204" pitchFamily="34" charset="0"/>
              </a:rPr>
              <a:t>Explain how HIV affects the body’s immune system</a:t>
            </a:r>
            <a:endParaRPr lang="en-GB" sz="2000" dirty="0" smtClean="0">
              <a:solidFill>
                <a:prstClr val="black"/>
              </a:solidFill>
              <a:latin typeface="Arial" panose="020B0604020202020204" pitchFamily="34" charset="0"/>
              <a:cs typeface="Arial" panose="020B0604020202020204" pitchFamily="34" charset="0"/>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p:txBody>
      </p:sp>
    </p:spTree>
    <p:extLst>
      <p:ext uri="{BB962C8B-B14F-4D97-AF65-F5344CB8AC3E}">
        <p14:creationId xmlns:p14="http://schemas.microsoft.com/office/powerpoint/2010/main" val="1931998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579120"/>
            <a:ext cx="11369040" cy="5232202"/>
          </a:xfrm>
          <a:prstGeom prst="rect">
            <a:avLst/>
          </a:prstGeom>
          <a:noFill/>
        </p:spPr>
        <p:txBody>
          <a:bodyPr wrap="square" rtlCol="0">
            <a:spAutoFit/>
          </a:bodyPr>
          <a:lstStyle/>
          <a:p>
            <a:r>
              <a:rPr lang="en-US" sz="3600" dirty="0" smtClean="0"/>
              <a:t>Next steps</a:t>
            </a:r>
          </a:p>
          <a:p>
            <a:endParaRPr lang="en-US" dirty="0"/>
          </a:p>
          <a:p>
            <a:r>
              <a:rPr lang="en-US" sz="2800" dirty="0" smtClean="0"/>
              <a:t>Thank you for taking the time to look at this presentation.  We hope that it helps explain the importance of teaching RSE at Primary schools and you feel more informed about how and when things will be taught.</a:t>
            </a:r>
          </a:p>
          <a:p>
            <a:endParaRPr lang="en-US" sz="2800" dirty="0"/>
          </a:p>
          <a:p>
            <a:r>
              <a:rPr lang="en-US" sz="2800" dirty="0"/>
              <a:t>I</a:t>
            </a:r>
            <a:r>
              <a:rPr lang="en-US" sz="2800" dirty="0" smtClean="0"/>
              <a:t>f you have not already done so, </a:t>
            </a:r>
            <a:r>
              <a:rPr lang="en-US" sz="2800" dirty="0"/>
              <a:t>p</a:t>
            </a:r>
            <a:r>
              <a:rPr lang="en-US" sz="2800" dirty="0" smtClean="0"/>
              <a:t>lease look at our draft PSHE &amp; RSE policy along with the supporting information which we hope you find informative.  </a:t>
            </a:r>
          </a:p>
          <a:p>
            <a:endParaRPr lang="en-US" sz="2800" dirty="0"/>
          </a:p>
          <a:p>
            <a:r>
              <a:rPr lang="en-US" sz="2800" dirty="0" smtClean="0"/>
              <a:t>Lastly, please take the time to complete our questionnaire so that we receive your views and create a RSE programme of work appropriate to the needs of our children in </a:t>
            </a:r>
            <a:r>
              <a:rPr lang="en-US" sz="2800" dirty="0" smtClean="0"/>
              <a:t>today’s </a:t>
            </a:r>
            <a:r>
              <a:rPr lang="en-US" sz="2800" dirty="0" smtClean="0"/>
              <a:t>modern world. </a:t>
            </a:r>
            <a:endParaRPr lang="en-GB"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8148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248" y="356698"/>
            <a:ext cx="10633276" cy="6494085"/>
          </a:xfrm>
          <a:prstGeom prst="rect">
            <a:avLst/>
          </a:prstGeom>
        </p:spPr>
        <p:txBody>
          <a:bodyPr wrap="square">
            <a:spAutoFit/>
          </a:bodyPr>
          <a:lstStyle/>
          <a:p>
            <a:r>
              <a:rPr lang="en-GB" sz="3200" dirty="0"/>
              <a:t>Relationships and Sex Education helps children and young people to be safe, healthy and happy as they grow, and in their future lives</a:t>
            </a:r>
            <a:r>
              <a:rPr lang="en-GB" sz="3200" dirty="0" smtClean="0"/>
              <a:t>.</a:t>
            </a:r>
          </a:p>
          <a:p>
            <a:endParaRPr lang="en-GB" sz="3200" dirty="0"/>
          </a:p>
          <a:p>
            <a:r>
              <a:rPr lang="en-US" sz="3200" dirty="0" smtClean="0"/>
              <a:t>Some </a:t>
            </a:r>
            <a:r>
              <a:rPr lang="en-US" sz="3200" dirty="0"/>
              <a:t>aspects are taught in science, and others are taught as part of personal, social, health and economic education (PSHE). </a:t>
            </a:r>
          </a:p>
          <a:p>
            <a:endParaRPr lang="en-US" sz="3200" dirty="0"/>
          </a:p>
          <a:p>
            <a:r>
              <a:rPr lang="en-US" sz="3200" dirty="0"/>
              <a:t>A comprehensive programme of RSE provides accurate information about the body, reproduction, sex, and sexual health. It also gives children and young people essential skills for building positive, enjoyable, respectful and non-exploitative relationships and staying safe both on and offline.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770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292" y="351692"/>
            <a:ext cx="11175023" cy="769441"/>
          </a:xfrm>
          <a:prstGeom prst="rect">
            <a:avLst/>
          </a:prstGeom>
          <a:noFill/>
        </p:spPr>
        <p:txBody>
          <a:bodyPr wrap="square" rtlCol="0">
            <a:spAutoFit/>
          </a:bodyPr>
          <a:lstStyle/>
          <a:p>
            <a:pPr algn="ctr"/>
            <a:r>
              <a:rPr lang="en-US" sz="4400" b="1" dirty="0" smtClean="0"/>
              <a:t>Why is the Curriculum changing?</a:t>
            </a:r>
            <a:endParaRPr lang="en-GB" sz="4400" b="1" dirty="0"/>
          </a:p>
        </p:txBody>
      </p:sp>
      <p:sp>
        <p:nvSpPr>
          <p:cNvPr id="4" name="Rectangle 3"/>
          <p:cNvSpPr/>
          <p:nvPr/>
        </p:nvSpPr>
        <p:spPr>
          <a:xfrm>
            <a:off x="348174" y="1266155"/>
            <a:ext cx="8887265" cy="5693866"/>
          </a:xfrm>
          <a:prstGeom prst="rect">
            <a:avLst/>
          </a:prstGeom>
        </p:spPr>
        <p:txBody>
          <a:bodyPr wrap="square">
            <a:spAutoFit/>
          </a:bodyPr>
          <a:lstStyle/>
          <a:p>
            <a:r>
              <a:rPr lang="en-GB" sz="2800" dirty="0" smtClean="0"/>
              <a:t>We want all children to grow up healthy, happy, safe, and able to manage the challenges and opportunities of modern Britain. That is why, from September 2020, all primary age children will be taught Relationships and Health Education.</a:t>
            </a:r>
          </a:p>
          <a:p>
            <a:endParaRPr lang="en-GB" sz="2800" dirty="0" smtClean="0"/>
          </a:p>
          <a:p>
            <a:r>
              <a:rPr lang="en-GB" sz="2800" dirty="0" smtClean="0"/>
              <a:t>These subjects are designed to equip your child with knowledge to make informed decisions about their wellbeing, health and relationships as well as preparing them for a successful adult life. The world for all young people looks very different from the way it did 20 years ago when this curriculum was last updated - these changes bring the content into the 21st century, so that it is relevant for your child.</a:t>
            </a:r>
            <a:endParaRPr lang="en-GB" sz="2800" dirty="0"/>
          </a:p>
        </p:txBody>
      </p:sp>
      <p:pic>
        <p:nvPicPr>
          <p:cNvPr id="5" name="Picture 4"/>
          <p:cNvPicPr>
            <a:picLocks noChangeAspect="1"/>
          </p:cNvPicPr>
          <p:nvPr/>
        </p:nvPicPr>
        <p:blipFill>
          <a:blip r:embed="rId5"/>
          <a:stretch>
            <a:fillRect/>
          </a:stretch>
        </p:blipFill>
        <p:spPr>
          <a:xfrm rot="577743">
            <a:off x="9404838" y="2941393"/>
            <a:ext cx="2438400" cy="341947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2646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099" y="183390"/>
            <a:ext cx="11571612" cy="6740307"/>
          </a:xfrm>
          <a:prstGeom prst="rect">
            <a:avLst/>
          </a:prstGeom>
        </p:spPr>
        <p:txBody>
          <a:bodyPr wrap="square">
            <a:spAutoFit/>
          </a:bodyPr>
          <a:lstStyle/>
          <a:p>
            <a:r>
              <a:rPr lang="en-US" sz="2400" b="1" dirty="0" smtClean="0"/>
              <a:t>Contrary to popular belief teaching children RSE </a:t>
            </a:r>
            <a:r>
              <a:rPr lang="en-US" sz="2400" b="1" dirty="0" smtClean="0">
                <a:effectLst>
                  <a:outerShdw blurRad="38100" dist="38100" dir="2700000" algn="tl">
                    <a:srgbClr val="000000">
                      <a:alpha val="43137"/>
                    </a:srgbClr>
                  </a:outerShdw>
                </a:effectLst>
              </a:rPr>
              <a:t>DOES NOT</a:t>
            </a:r>
            <a:r>
              <a:rPr lang="en-US" sz="2400" b="1" dirty="0" smtClean="0"/>
              <a:t>:</a:t>
            </a:r>
          </a:p>
          <a:p>
            <a:r>
              <a:rPr lang="en-US" sz="2400" b="1" dirty="0" smtClean="0"/>
              <a:t> </a:t>
            </a:r>
          </a:p>
          <a:p>
            <a:pPr marL="342900" indent="-342900">
              <a:buFont typeface="Arial" panose="020B0604020202020204" pitchFamily="34" charset="0"/>
              <a:buChar char="•"/>
            </a:pPr>
            <a:r>
              <a:rPr lang="en-US" sz="2400" dirty="0" smtClean="0"/>
              <a:t>Encourage early sexual experimentation. </a:t>
            </a:r>
          </a:p>
          <a:p>
            <a:r>
              <a:rPr lang="en-US" sz="2400" dirty="0" smtClean="0"/>
              <a:t>Evidence suggests that high-quality RSE does the opposite: it actually delays young people’s first sexual experience, and it helps them become much more confident and comfortable about making informed choices. </a:t>
            </a:r>
          </a:p>
          <a:p>
            <a:endParaRPr lang="en-US" sz="2400" dirty="0" smtClean="0"/>
          </a:p>
          <a:p>
            <a:pPr marL="342900" indent="-342900">
              <a:buFont typeface="Arial" panose="020B0604020202020204" pitchFamily="34" charset="0"/>
              <a:buChar char="•"/>
            </a:pPr>
            <a:r>
              <a:rPr lang="en-US" sz="2400" dirty="0" smtClean="0"/>
              <a:t>Take away children’s innocence.</a:t>
            </a:r>
          </a:p>
          <a:p>
            <a:r>
              <a:rPr lang="en-US" sz="2400" dirty="0" smtClean="0"/>
              <a:t>Good and age appropriate RSE takes away children’s ignorance, not their innocence. Children are naturally curious about growing up, how their bodies work and how humans reproduce. Their questions need to be answered honestly, using language and explanations appropriate for their age and maturity, therefore avoiding unnecessary mystery, confusion, embarrassment and shame. </a:t>
            </a:r>
          </a:p>
          <a:p>
            <a:endParaRPr lang="en-US" sz="2400" dirty="0" smtClean="0"/>
          </a:p>
          <a:p>
            <a:r>
              <a:rPr lang="en-US" sz="2400" dirty="0" smtClean="0"/>
              <a:t>Effective RSE provides balance to sometimes distorted messages about sex and gender roles in the media. It helps protect children by explaining boundaries and safety, and develops the language and understanding needed to recognise abusive behaviour and how to seek help. It also helps children to develop respectful and consensual attitudes and behaviours. </a:t>
            </a:r>
            <a:endParaRPr lang="en-GB"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4718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905" y="199740"/>
            <a:ext cx="11265878" cy="6598601"/>
          </a:xfrm>
          <a:prstGeom prst="rect">
            <a:avLst/>
          </a:prstGeom>
        </p:spPr>
        <p:txBody>
          <a:bodyPr wrap="square">
            <a:spAutoFit/>
          </a:bodyPr>
          <a:lstStyle/>
          <a:p>
            <a:pPr algn="ctr">
              <a:lnSpc>
                <a:spcPct val="107000"/>
              </a:lnSpc>
              <a:spcAft>
                <a:spcPts val="800"/>
              </a:spcAft>
            </a:pPr>
            <a:r>
              <a:rPr lang="en-US" sz="2800" b="1" dirty="0" smtClean="0"/>
              <a:t>GOOD RSE CONTRIBUTES TO: </a:t>
            </a:r>
          </a:p>
          <a:p>
            <a:pPr>
              <a:lnSpc>
                <a:spcPct val="107000"/>
              </a:lnSpc>
              <a:spcAft>
                <a:spcPts val="800"/>
              </a:spcAft>
            </a:pPr>
            <a:r>
              <a:rPr lang="en-US" sz="2800" dirty="0" smtClean="0"/>
              <a:t>•Positive ethos and environment for learning </a:t>
            </a:r>
          </a:p>
          <a:p>
            <a:pPr>
              <a:lnSpc>
                <a:spcPct val="107000"/>
              </a:lnSpc>
              <a:spcAft>
                <a:spcPts val="800"/>
              </a:spcAft>
            </a:pPr>
            <a:r>
              <a:rPr lang="en-US" sz="2800" dirty="0" smtClean="0"/>
              <a:t>•Safeguarding pupils (Children Act 2004), promoting their emotional wellbeing, and improving their ability to achieve in school </a:t>
            </a:r>
          </a:p>
          <a:p>
            <a:pPr>
              <a:lnSpc>
                <a:spcPct val="107000"/>
              </a:lnSpc>
              <a:spcAft>
                <a:spcPts val="800"/>
              </a:spcAft>
            </a:pPr>
            <a:r>
              <a:rPr lang="en-US" sz="2800" dirty="0" smtClean="0"/>
              <a:t>•A better understanding of diversity and inclusion, a reduction in gender based and homophobic prejudice, bullying and violence and an understanding of the difference between consenting and exploitative relationships </a:t>
            </a:r>
          </a:p>
          <a:p>
            <a:pPr>
              <a:lnSpc>
                <a:spcPct val="107000"/>
              </a:lnSpc>
              <a:spcAft>
                <a:spcPts val="800"/>
              </a:spcAft>
            </a:pPr>
            <a:r>
              <a:rPr lang="en-US" sz="2800" dirty="0" smtClean="0"/>
              <a:t>•Helping pupils keep themselves safe from harm, both on and offline, enjoy their relationships and build confidence in accessing services if they need help and advice </a:t>
            </a:r>
          </a:p>
          <a:p>
            <a:pPr>
              <a:lnSpc>
                <a:spcPct val="107000"/>
              </a:lnSpc>
              <a:spcAft>
                <a:spcPts val="800"/>
              </a:spcAft>
            </a:pPr>
            <a:r>
              <a:rPr lang="en-US" sz="2800" dirty="0" smtClean="0"/>
              <a:t>•Reducing early sexual activity, teenage conceptions, sexually transmitted infections, sexual exploitation and abuse, domestic violence and bullying.</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646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117" y="696010"/>
            <a:ext cx="10538460" cy="5539978"/>
          </a:xfrm>
          <a:prstGeom prst="rect">
            <a:avLst/>
          </a:prstGeom>
        </p:spPr>
        <p:txBody>
          <a:bodyPr wrap="square">
            <a:spAutoFit/>
          </a:bodyPr>
          <a:lstStyle/>
          <a:p>
            <a:endParaRPr lang="en-GB" dirty="0"/>
          </a:p>
          <a:p>
            <a:r>
              <a:rPr lang="en-GB" dirty="0" smtClean="0"/>
              <a:t> </a:t>
            </a:r>
            <a:r>
              <a:rPr lang="en-GB" sz="2400" b="1" dirty="0" smtClean="0"/>
              <a:t>Relationships Education</a:t>
            </a:r>
          </a:p>
          <a:p>
            <a:r>
              <a:rPr lang="en-GB" sz="2400" dirty="0" smtClean="0"/>
              <a:t>The focus of Relationships Education is on teaching the fundamental building blocks and characteristics of positive relationships with particular reference to friendships, family relationships, and relationships with other children and with adults. The Department for Education guidance requires us to teach objectives under the following topics</a:t>
            </a:r>
          </a:p>
          <a:p>
            <a:r>
              <a:rPr lang="en-GB" sz="2400" dirty="0" smtClean="0"/>
              <a:t>• Families and people who care for me</a:t>
            </a:r>
          </a:p>
          <a:p>
            <a:pPr marL="285750" indent="-285750">
              <a:buFont typeface="Arial" panose="020B0604020202020204" pitchFamily="34" charset="0"/>
              <a:buChar char="•"/>
            </a:pPr>
            <a:r>
              <a:rPr lang="en-GB" sz="2400" dirty="0" smtClean="0"/>
              <a:t> Caring Friendships</a:t>
            </a:r>
          </a:p>
          <a:p>
            <a:pPr marL="285750" indent="-285750">
              <a:buFont typeface="Arial" panose="020B0604020202020204" pitchFamily="34" charset="0"/>
              <a:buChar char="•"/>
            </a:pPr>
            <a:r>
              <a:rPr lang="en-GB" sz="2400" dirty="0" smtClean="0"/>
              <a:t> Respectful Relationships</a:t>
            </a:r>
          </a:p>
          <a:p>
            <a:pPr marL="285750" indent="-285750">
              <a:buFont typeface="Arial" panose="020B0604020202020204" pitchFamily="34" charset="0"/>
              <a:buChar char="•"/>
            </a:pPr>
            <a:r>
              <a:rPr lang="en-GB" sz="2400" dirty="0" smtClean="0"/>
              <a:t>Online Relationships</a:t>
            </a:r>
          </a:p>
          <a:p>
            <a:pPr marL="285750" indent="-285750">
              <a:buFont typeface="Arial" panose="020B0604020202020204" pitchFamily="34" charset="0"/>
              <a:buChar char="•"/>
            </a:pPr>
            <a:r>
              <a:rPr lang="en-GB" sz="2400" dirty="0" smtClean="0"/>
              <a:t>Being Safe</a:t>
            </a:r>
          </a:p>
          <a:p>
            <a:pPr marL="285750" indent="-285750">
              <a:buFont typeface="Arial" panose="020B0604020202020204" pitchFamily="34" charset="0"/>
              <a:buChar char="•"/>
            </a:pPr>
            <a:endParaRPr lang="en-GB" sz="2400" dirty="0"/>
          </a:p>
          <a:p>
            <a:r>
              <a:rPr lang="en-GB" sz="2400" dirty="0" smtClean="0"/>
              <a:t>You cannot withdraw your child from Relationships Education because it is important that all children receive this content. </a:t>
            </a:r>
            <a:endParaRPr lang="en-GB" sz="2400" dirty="0"/>
          </a:p>
        </p:txBody>
      </p:sp>
      <p:sp>
        <p:nvSpPr>
          <p:cNvPr id="3" name="Rectangle 2"/>
          <p:cNvSpPr/>
          <p:nvPr/>
        </p:nvSpPr>
        <p:spPr>
          <a:xfrm>
            <a:off x="1727810" y="0"/>
            <a:ext cx="8002320" cy="584775"/>
          </a:xfrm>
          <a:prstGeom prst="rect">
            <a:avLst/>
          </a:prstGeom>
        </p:spPr>
        <p:txBody>
          <a:bodyPr wrap="none">
            <a:spAutoFit/>
          </a:bodyPr>
          <a:lstStyle/>
          <a:p>
            <a:pPr algn="ctr"/>
            <a:r>
              <a:rPr lang="en-GB" sz="3200" b="1" dirty="0" smtClean="0"/>
              <a:t>What does the new statutory guidance cover?</a:t>
            </a:r>
          </a:p>
        </p:txBody>
      </p:sp>
      <p:pic>
        <p:nvPicPr>
          <p:cNvPr id="4" name="Picture 3"/>
          <p:cNvPicPr>
            <a:picLocks noChangeAspect="1"/>
          </p:cNvPicPr>
          <p:nvPr/>
        </p:nvPicPr>
        <p:blipFill>
          <a:blip r:embed="rId5"/>
          <a:stretch>
            <a:fillRect/>
          </a:stretch>
        </p:blipFill>
        <p:spPr>
          <a:xfrm>
            <a:off x="6780050" y="3006968"/>
            <a:ext cx="3718934" cy="2155207"/>
          </a:xfrm>
          <a:prstGeom prst="rect">
            <a:avLst/>
          </a:prstGeom>
        </p:spPr>
      </p:pic>
      <p:pic>
        <p:nvPicPr>
          <p:cNvPr id="5" name="Picture 4"/>
          <p:cNvPicPr>
            <a:picLocks noChangeAspect="1"/>
          </p:cNvPicPr>
          <p:nvPr/>
        </p:nvPicPr>
        <p:blipFill>
          <a:blip r:embed="rId6"/>
          <a:stretch>
            <a:fillRect/>
          </a:stretch>
        </p:blipFill>
        <p:spPr>
          <a:xfrm>
            <a:off x="10392740" y="4523490"/>
            <a:ext cx="1668079" cy="211494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0067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 y="130939"/>
            <a:ext cx="11064240" cy="5262979"/>
          </a:xfrm>
          <a:prstGeom prst="rect">
            <a:avLst/>
          </a:prstGeom>
        </p:spPr>
        <p:txBody>
          <a:bodyPr wrap="square">
            <a:spAutoFit/>
          </a:bodyPr>
          <a:lstStyle/>
          <a:p>
            <a:r>
              <a:rPr lang="en-GB" sz="2400" b="1" dirty="0" smtClean="0"/>
              <a:t>Health Education</a:t>
            </a:r>
          </a:p>
          <a:p>
            <a:r>
              <a:rPr lang="en-GB" sz="2400" dirty="0" smtClean="0"/>
              <a:t>The focus of Health Education is on teaching the characteristics of good physical health and mental wellbeing. Elements of our Health Education are timetabled to complement and support the teaching of RSE.</a:t>
            </a:r>
          </a:p>
          <a:p>
            <a:r>
              <a:rPr lang="en-GB" sz="2400" dirty="0" smtClean="0"/>
              <a:t>Department for Education guidance requires us to teach objectives under the following topics:</a:t>
            </a:r>
          </a:p>
          <a:p>
            <a:pPr marL="342900" indent="-342900">
              <a:buFont typeface="Arial" panose="020B0604020202020204" pitchFamily="34" charset="0"/>
              <a:buChar char="•"/>
            </a:pPr>
            <a:r>
              <a:rPr lang="en-GB" sz="2400" b="1" dirty="0" smtClean="0"/>
              <a:t>Mental Wellbeing</a:t>
            </a:r>
          </a:p>
          <a:p>
            <a:pPr marL="342900" indent="-342900">
              <a:buFont typeface="Arial" panose="020B0604020202020204" pitchFamily="34" charset="0"/>
              <a:buChar char="•"/>
            </a:pPr>
            <a:r>
              <a:rPr lang="en-GB" sz="2400" b="1" dirty="0" smtClean="0"/>
              <a:t>Internet Safety and Harms</a:t>
            </a:r>
          </a:p>
          <a:p>
            <a:pPr marL="342900" indent="-342900">
              <a:buFont typeface="Arial" panose="020B0604020202020204" pitchFamily="34" charset="0"/>
              <a:buChar char="•"/>
            </a:pPr>
            <a:r>
              <a:rPr lang="en-GB" sz="2400" dirty="0" smtClean="0"/>
              <a:t>Physical Health and Fitness </a:t>
            </a:r>
          </a:p>
          <a:p>
            <a:pPr marL="342900" indent="-342900">
              <a:buFont typeface="Arial" panose="020B0604020202020204" pitchFamily="34" charset="0"/>
              <a:buChar char="•"/>
            </a:pPr>
            <a:r>
              <a:rPr lang="en-GB" sz="2400" dirty="0" smtClean="0"/>
              <a:t>Healthy Eating</a:t>
            </a:r>
          </a:p>
          <a:p>
            <a:pPr marL="342900" indent="-342900">
              <a:buFont typeface="Arial" panose="020B0604020202020204" pitchFamily="34" charset="0"/>
              <a:buChar char="•"/>
            </a:pPr>
            <a:r>
              <a:rPr lang="en-GB" sz="2400" dirty="0" smtClean="0"/>
              <a:t>Drug, Alcohol and Tobacco</a:t>
            </a:r>
          </a:p>
          <a:p>
            <a:pPr marL="342900" indent="-342900">
              <a:buFont typeface="Arial" panose="020B0604020202020204" pitchFamily="34" charset="0"/>
              <a:buChar char="•"/>
            </a:pPr>
            <a:r>
              <a:rPr lang="en-GB" sz="2400" b="1" dirty="0" smtClean="0"/>
              <a:t>Health and Prevention</a:t>
            </a:r>
          </a:p>
          <a:p>
            <a:pPr marL="342900" indent="-342900">
              <a:buFont typeface="Arial" panose="020B0604020202020204" pitchFamily="34" charset="0"/>
              <a:buChar char="•"/>
            </a:pPr>
            <a:r>
              <a:rPr lang="en-GB" sz="2400" dirty="0" smtClean="0"/>
              <a:t>Basic First Aid</a:t>
            </a:r>
          </a:p>
          <a:p>
            <a:pPr marL="342900" indent="-342900">
              <a:buFont typeface="Arial" panose="020B0604020202020204" pitchFamily="34" charset="0"/>
              <a:buChar char="•"/>
            </a:pPr>
            <a:r>
              <a:rPr lang="en-GB" sz="2400" b="1" dirty="0" smtClean="0"/>
              <a:t>The Changing Adolescent Body </a:t>
            </a:r>
            <a:endParaRPr lang="en-GB" sz="2400" b="1" dirty="0"/>
          </a:p>
        </p:txBody>
      </p:sp>
      <p:pic>
        <p:nvPicPr>
          <p:cNvPr id="3" name="Picture 2"/>
          <p:cNvPicPr>
            <a:picLocks noChangeAspect="1"/>
          </p:cNvPicPr>
          <p:nvPr/>
        </p:nvPicPr>
        <p:blipFill>
          <a:blip r:embed="rId5"/>
          <a:stretch>
            <a:fillRect/>
          </a:stretch>
        </p:blipFill>
        <p:spPr>
          <a:xfrm>
            <a:off x="6843624" y="2423470"/>
            <a:ext cx="4395597" cy="3664014"/>
          </a:xfrm>
          <a:prstGeom prst="rect">
            <a:avLst/>
          </a:prstGeom>
        </p:spPr>
      </p:pic>
      <p:sp>
        <p:nvSpPr>
          <p:cNvPr id="4" name="Title 1"/>
          <p:cNvSpPr txBox="1">
            <a:spLocks/>
          </p:cNvSpPr>
          <p:nvPr/>
        </p:nvSpPr>
        <p:spPr>
          <a:xfrm>
            <a:off x="161896" y="5424702"/>
            <a:ext cx="11471968"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dirty="0" smtClean="0">
                <a:latin typeface="Arial" panose="020B0604020202020204" pitchFamily="34" charset="0"/>
                <a:cs typeface="Arial" panose="020B0604020202020204" pitchFamily="34" charset="0"/>
              </a:rPr>
              <a:t>Aspects of Relationships </a:t>
            </a:r>
            <a:r>
              <a:rPr lang="en-GB" sz="2400" dirty="0">
                <a:latin typeface="Arial" panose="020B0604020202020204" pitchFamily="34" charset="0"/>
                <a:cs typeface="Arial" panose="020B0604020202020204" pitchFamily="34" charset="0"/>
              </a:rPr>
              <a:t>and Sex Education can also be found in the </a:t>
            </a:r>
            <a:r>
              <a:rPr lang="en-GB" sz="2400" dirty="0" smtClean="0">
                <a:latin typeface="Arial" panose="020B0604020202020204" pitchFamily="34" charset="0"/>
                <a:cs typeface="Arial" panose="020B0604020202020204" pitchFamily="34" charset="0"/>
              </a:rPr>
              <a:t>bold font Health Education units</a:t>
            </a:r>
            <a:endParaRPr lang="en-GB" sz="2400" dirty="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166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109" y="1266366"/>
            <a:ext cx="11369336" cy="4524315"/>
          </a:xfrm>
          <a:prstGeom prst="rect">
            <a:avLst/>
          </a:prstGeom>
        </p:spPr>
        <p:txBody>
          <a:bodyPr wrap="square">
            <a:spAutoFit/>
          </a:bodyPr>
          <a:lstStyle/>
          <a:p>
            <a:r>
              <a:rPr lang="en-US" sz="4800" dirty="0"/>
              <a:t>It is compulsory for all maintained schools to teach the parts </a:t>
            </a:r>
            <a:r>
              <a:rPr lang="en-US" sz="4800" dirty="0" smtClean="0"/>
              <a:t>of sex </a:t>
            </a:r>
            <a:r>
              <a:rPr lang="en-US" sz="4800" dirty="0"/>
              <a:t>education that fall </a:t>
            </a:r>
            <a:r>
              <a:rPr lang="en-US" sz="4800" dirty="0" smtClean="0"/>
              <a:t>within the Science Curriculum. The </a:t>
            </a:r>
            <a:r>
              <a:rPr lang="en-US" sz="4800" dirty="0"/>
              <a:t>statutory content requires maintained schools to teach children about human development, including puberty and reproduction</a:t>
            </a:r>
            <a:r>
              <a:rPr lang="en-US" sz="4800" dirty="0" smtClean="0"/>
              <a:t> </a:t>
            </a:r>
            <a:endParaRPr lang="en-GB" sz="4800" dirty="0"/>
          </a:p>
        </p:txBody>
      </p:sp>
      <p:sp>
        <p:nvSpPr>
          <p:cNvPr id="3" name="TextBox 2"/>
          <p:cNvSpPr txBox="1"/>
          <p:nvPr/>
        </p:nvSpPr>
        <p:spPr>
          <a:xfrm>
            <a:off x="500109" y="284085"/>
            <a:ext cx="3604334" cy="769441"/>
          </a:xfrm>
          <a:prstGeom prst="rect">
            <a:avLst/>
          </a:prstGeom>
          <a:noFill/>
        </p:spPr>
        <p:txBody>
          <a:bodyPr wrap="square" rtlCol="0">
            <a:spAutoFit/>
          </a:bodyPr>
          <a:lstStyle/>
          <a:p>
            <a:r>
              <a:rPr lang="en-US" sz="4400" dirty="0" smtClean="0">
                <a:effectLst>
                  <a:outerShdw blurRad="38100" dist="38100" dir="2700000" algn="tl">
                    <a:srgbClr val="000000">
                      <a:alpha val="43137"/>
                    </a:srgbClr>
                  </a:outerShdw>
                </a:effectLst>
              </a:rPr>
              <a:t>SCIENCE</a:t>
            </a:r>
            <a:endParaRPr lang="en-GB" sz="4400" dirty="0">
              <a:effectLst>
                <a:outerShdw blurRad="38100" dist="38100" dir="2700000" algn="tl">
                  <a:srgbClr val="000000">
                    <a:alpha val="43137"/>
                  </a:srgb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43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2476</Words>
  <Application>Microsoft Office PowerPoint</Application>
  <PresentationFormat>Widescreen</PresentationFormat>
  <Paragraphs>282</Paragraphs>
  <Slides>23</Slides>
  <Notes>21</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Parent Consultation on Relationships Sex Education (RSE)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Reception Class content</vt:lpstr>
      <vt:lpstr>Year 1 content</vt:lpstr>
      <vt:lpstr>Year 2 content</vt:lpstr>
      <vt:lpstr>Year 3 content</vt:lpstr>
      <vt:lpstr>Year 4 content</vt:lpstr>
      <vt:lpstr>Year 5 content</vt:lpstr>
      <vt:lpstr>Year 6 content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Consultation on Relationships Sex Education (RSE)</dc:title>
  <dc:creator>C Dumpleton</dc:creator>
  <cp:lastModifiedBy>Sarah Woodham</cp:lastModifiedBy>
  <cp:revision>42</cp:revision>
  <cp:lastPrinted>2021-02-09T13:53:16Z</cp:lastPrinted>
  <dcterms:created xsi:type="dcterms:W3CDTF">2021-02-02T10:46:08Z</dcterms:created>
  <dcterms:modified xsi:type="dcterms:W3CDTF">2021-02-21T17:42:13Z</dcterms:modified>
</cp:coreProperties>
</file>