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7"/>
  </p:notesMasterIdLst>
  <p:sldIdLst>
    <p:sldId id="256" r:id="rId5"/>
    <p:sldId id="257" r:id="rId6"/>
  </p:sldIdLst>
  <p:sldSz cx="9144000" cy="5143500" type="screen16x9"/>
  <p:notesSz cx="6858000" cy="9144000"/>
  <p:embeddedFontLst>
    <p:embeddedFont>
      <p:font typeface="Century Gothic" panose="020B0502020202020204" pitchFamily="34"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2AB938-6E7D-47FD-8818-621E492CBF91}" v="3" dt="2026-09-22T14:53:17.7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 Read" userId="a4428b8d-3b01-4479-a9d3-8ff56baa84f0" providerId="ADAL" clId="{7707257F-5CDE-44D9-9BCC-52BAE46A97E3}"/>
    <pc:docChg chg="custSel modSld">
      <pc:chgData name="Dani Read" userId="a4428b8d-3b01-4479-a9d3-8ff56baa84f0" providerId="ADAL" clId="{7707257F-5CDE-44D9-9BCC-52BAE46A97E3}" dt="2026-09-22T14:53:29.753" v="1805" actId="1076"/>
      <pc:docMkLst>
        <pc:docMk/>
      </pc:docMkLst>
      <pc:sldChg chg="addSp delSp modSp mod">
        <pc:chgData name="Dani Read" userId="a4428b8d-3b01-4479-a9d3-8ff56baa84f0" providerId="ADAL" clId="{7707257F-5CDE-44D9-9BCC-52BAE46A97E3}" dt="2026-09-22T14:53:29.753" v="1805" actId="1076"/>
        <pc:sldMkLst>
          <pc:docMk/>
          <pc:sldMk cId="0" sldId="256"/>
        </pc:sldMkLst>
        <pc:spChg chg="mod">
          <ac:chgData name="Dani Read" userId="a4428b8d-3b01-4479-a9d3-8ff56baa84f0" providerId="ADAL" clId="{7707257F-5CDE-44D9-9BCC-52BAE46A97E3}" dt="2026-09-21T16:12:56.194" v="172" actId="20577"/>
          <ac:spMkLst>
            <pc:docMk/>
            <pc:sldMk cId="0" sldId="256"/>
            <ac:spMk id="54" creationId="{00000000-0000-0000-0000-000000000000}"/>
          </ac:spMkLst>
        </pc:spChg>
        <pc:spChg chg="mod">
          <ac:chgData name="Dani Read" userId="a4428b8d-3b01-4479-a9d3-8ff56baa84f0" providerId="ADAL" clId="{7707257F-5CDE-44D9-9BCC-52BAE46A97E3}" dt="2026-09-21T16:16:30.717" v="583" actId="20577"/>
          <ac:spMkLst>
            <pc:docMk/>
            <pc:sldMk cId="0" sldId="256"/>
            <ac:spMk id="56" creationId="{00000000-0000-0000-0000-000000000000}"/>
          </ac:spMkLst>
        </pc:spChg>
        <pc:spChg chg="mod">
          <ac:chgData name="Dani Read" userId="a4428b8d-3b01-4479-a9d3-8ff56baa84f0" providerId="ADAL" clId="{7707257F-5CDE-44D9-9BCC-52BAE46A97E3}" dt="2026-09-21T16:11:55.903" v="109" actId="20577"/>
          <ac:spMkLst>
            <pc:docMk/>
            <pc:sldMk cId="0" sldId="256"/>
            <ac:spMk id="57" creationId="{00000000-0000-0000-0000-000000000000}"/>
          </ac:spMkLst>
        </pc:spChg>
        <pc:spChg chg="mod">
          <ac:chgData name="Dani Read" userId="a4428b8d-3b01-4479-a9d3-8ff56baa84f0" providerId="ADAL" clId="{7707257F-5CDE-44D9-9BCC-52BAE46A97E3}" dt="2026-09-21T16:19:49.671" v="783" actId="20577"/>
          <ac:spMkLst>
            <pc:docMk/>
            <pc:sldMk cId="0" sldId="256"/>
            <ac:spMk id="58" creationId="{00000000-0000-0000-0000-000000000000}"/>
          </ac:spMkLst>
        </pc:spChg>
        <pc:spChg chg="mod">
          <ac:chgData name="Dani Read" userId="a4428b8d-3b01-4479-a9d3-8ff56baa84f0" providerId="ADAL" clId="{7707257F-5CDE-44D9-9BCC-52BAE46A97E3}" dt="2026-09-21T16:14:06.555" v="212" actId="1076"/>
          <ac:spMkLst>
            <pc:docMk/>
            <pc:sldMk cId="0" sldId="256"/>
            <ac:spMk id="59" creationId="{00000000-0000-0000-0000-000000000000}"/>
          </ac:spMkLst>
        </pc:spChg>
        <pc:picChg chg="add mod">
          <ac:chgData name="Dani Read" userId="a4428b8d-3b01-4479-a9d3-8ff56baa84f0" providerId="ADAL" clId="{7707257F-5CDE-44D9-9BCC-52BAE46A97E3}" dt="2026-09-22T14:53:26.709" v="1804" actId="1076"/>
          <ac:picMkLst>
            <pc:docMk/>
            <pc:sldMk cId="0" sldId="256"/>
            <ac:picMk id="3" creationId="{90FBA0FE-98D5-EB11-FDF1-02CC36F26591}"/>
          </ac:picMkLst>
        </pc:picChg>
        <pc:picChg chg="del mod">
          <ac:chgData name="Dani Read" userId="a4428b8d-3b01-4479-a9d3-8ff56baa84f0" providerId="ADAL" clId="{7707257F-5CDE-44D9-9BCC-52BAE46A97E3}" dt="2026-09-21T16:13:28.329" v="176" actId="478"/>
          <ac:picMkLst>
            <pc:docMk/>
            <pc:sldMk cId="0" sldId="256"/>
            <ac:picMk id="3" creationId="{F6DA63F7-12A6-D42F-56B7-40AAC2AF9178}"/>
          </ac:picMkLst>
        </pc:picChg>
        <pc:picChg chg="add mod modCrop">
          <ac:chgData name="Dani Read" userId="a4428b8d-3b01-4479-a9d3-8ff56baa84f0" providerId="ADAL" clId="{7707257F-5CDE-44D9-9BCC-52BAE46A97E3}" dt="2026-09-22T14:53:29.753" v="1805" actId="1076"/>
          <ac:picMkLst>
            <pc:docMk/>
            <pc:sldMk cId="0" sldId="256"/>
            <ac:picMk id="4" creationId="{84F4071A-1C16-5BD1-E668-514226C4A87E}"/>
          </ac:picMkLst>
        </pc:picChg>
        <pc:picChg chg="add mod">
          <ac:chgData name="Dani Read" userId="a4428b8d-3b01-4479-a9d3-8ff56baa84f0" providerId="ADAL" clId="{7707257F-5CDE-44D9-9BCC-52BAE46A97E3}" dt="2026-09-21T16:13:33.880" v="177" actId="1076"/>
          <ac:picMkLst>
            <pc:docMk/>
            <pc:sldMk cId="0" sldId="256"/>
            <ac:picMk id="6" creationId="{3529D290-CF96-6026-FB7D-2AB65A2BC028}"/>
          </ac:picMkLst>
        </pc:picChg>
        <pc:picChg chg="del">
          <ac:chgData name="Dani Read" userId="a4428b8d-3b01-4479-a9d3-8ff56baa84f0" providerId="ADAL" clId="{7707257F-5CDE-44D9-9BCC-52BAE46A97E3}" dt="2026-09-21T16:11:03.155" v="34" actId="478"/>
          <ac:picMkLst>
            <pc:docMk/>
            <pc:sldMk cId="0" sldId="256"/>
            <ac:picMk id="1026" creationId="{E8BFCE9F-C0A9-5C28-9EAF-8157CD135ECB}"/>
          </ac:picMkLst>
        </pc:picChg>
      </pc:sldChg>
      <pc:sldChg chg="modSp mod">
        <pc:chgData name="Dani Read" userId="a4428b8d-3b01-4479-a9d3-8ff56baa84f0" providerId="ADAL" clId="{7707257F-5CDE-44D9-9BCC-52BAE46A97E3}" dt="2026-09-22T14:51:54.918" v="1801" actId="1076"/>
        <pc:sldMkLst>
          <pc:docMk/>
          <pc:sldMk cId="0" sldId="257"/>
        </pc:sldMkLst>
        <pc:spChg chg="mod">
          <ac:chgData name="Dani Read" userId="a4428b8d-3b01-4479-a9d3-8ff56baa84f0" providerId="ADAL" clId="{7707257F-5CDE-44D9-9BCC-52BAE46A97E3}" dt="2026-09-22T14:46:12.012" v="1246" actId="14100"/>
          <ac:spMkLst>
            <pc:docMk/>
            <pc:sldMk cId="0" sldId="257"/>
            <ac:spMk id="68" creationId="{00000000-0000-0000-0000-000000000000}"/>
          </ac:spMkLst>
        </pc:spChg>
        <pc:spChg chg="mod">
          <ac:chgData name="Dani Read" userId="a4428b8d-3b01-4479-a9d3-8ff56baa84f0" providerId="ADAL" clId="{7707257F-5CDE-44D9-9BCC-52BAE46A97E3}" dt="2026-09-22T14:51:54.918" v="1801" actId="1076"/>
          <ac:spMkLst>
            <pc:docMk/>
            <pc:sldMk cId="0" sldId="257"/>
            <ac:spMk id="69" creationId="{00000000-0000-0000-0000-000000000000}"/>
          </ac:spMkLst>
        </pc:spChg>
        <pc:spChg chg="mod">
          <ac:chgData name="Dani Read" userId="a4428b8d-3b01-4479-a9d3-8ff56baa84f0" providerId="ADAL" clId="{7707257F-5CDE-44D9-9BCC-52BAE46A97E3}" dt="2026-09-22T14:49:22.607" v="1609" actId="20577"/>
          <ac:spMkLst>
            <pc:docMk/>
            <pc:sldMk cId="0" sldId="257"/>
            <ac:spMk id="70" creationId="{00000000-0000-0000-0000-000000000000}"/>
          </ac:spMkLst>
        </pc:spChg>
        <pc:spChg chg="mod">
          <ac:chgData name="Dani Read" userId="a4428b8d-3b01-4479-a9d3-8ff56baa84f0" providerId="ADAL" clId="{7707257F-5CDE-44D9-9BCC-52BAE46A97E3}" dt="2026-09-22T14:39:53.966" v="1104" actId="20577"/>
          <ac:spMkLst>
            <pc:docMk/>
            <pc:sldMk cId="0" sldId="257"/>
            <ac:spMk id="71" creationId="{00000000-0000-0000-0000-000000000000}"/>
          </ac:spMkLst>
        </pc:spChg>
        <pc:spChg chg="mod">
          <ac:chgData name="Dani Read" userId="a4428b8d-3b01-4479-a9d3-8ff56baa84f0" providerId="ADAL" clId="{7707257F-5CDE-44D9-9BCC-52BAE46A97E3}" dt="2026-09-21T16:22:21.982" v="888" actId="404"/>
          <ac:spMkLst>
            <pc:docMk/>
            <pc:sldMk cId="0" sldId="257"/>
            <ac:spMk id="72" creationId="{00000000-0000-0000-0000-000000000000}"/>
          </ac:spMkLst>
        </pc:spChg>
        <pc:spChg chg="mod">
          <ac:chgData name="Dani Read" userId="a4428b8d-3b01-4479-a9d3-8ff56baa84f0" providerId="ADAL" clId="{7707257F-5CDE-44D9-9BCC-52BAE46A97E3}" dt="2026-09-22T14:51:40.399" v="1800" actId="6549"/>
          <ac:spMkLst>
            <pc:docMk/>
            <pc:sldMk cId="0" sldId="257"/>
            <ac:spMk id="73" creationId="{00000000-0000-0000-0000-000000000000}"/>
          </ac:spMkLst>
        </pc:spChg>
        <pc:spChg chg="mod">
          <ac:chgData name="Dani Read" userId="a4428b8d-3b01-4479-a9d3-8ff56baa84f0" providerId="ADAL" clId="{7707257F-5CDE-44D9-9BCC-52BAE46A97E3}" dt="2026-09-22T14:48:28.756" v="1531" actId="20577"/>
          <ac:spMkLst>
            <pc:docMk/>
            <pc:sldMk cId="0" sldId="257"/>
            <ac:spMk id="7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82161"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987c0d007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987c0d0075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80338" marR="331687" lvl="0" indent="-8271" algn="l" rtl="0">
              <a:lnSpc>
                <a:spcPct val="95183"/>
              </a:lnSpc>
              <a:spcBef>
                <a:spcPts val="38"/>
              </a:spcBef>
              <a:spcAft>
                <a:spcPts val="0"/>
              </a:spcAft>
              <a:buClr>
                <a:schemeClr val="dk1"/>
              </a:buClr>
              <a:buSzPts val="1100"/>
              <a:buFont typeface="Arial"/>
              <a:buNone/>
            </a:pPr>
            <a:endParaRPr sz="900">
              <a:solidFill>
                <a:srgbClr val="FF00FF"/>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6">
            <a:lumMod val="40000"/>
            <a:lumOff val="60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784446" y="2219324"/>
            <a:ext cx="2211900" cy="1090827"/>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endParaRPr lang="en-GB" dirty="0">
              <a:solidFill>
                <a:schemeClr val="dk1"/>
              </a:solidFill>
            </a:endParaRPr>
          </a:p>
          <a:p>
            <a:pPr marL="0" lvl="0" indent="0" algn="ctr" rtl="0">
              <a:spcBef>
                <a:spcPts val="0"/>
              </a:spcBef>
              <a:spcAft>
                <a:spcPts val="0"/>
              </a:spcAft>
              <a:buClr>
                <a:schemeClr val="dk1"/>
              </a:buClr>
              <a:buSzPts val="1100"/>
              <a:buFont typeface="Arial"/>
              <a:buNone/>
            </a:pPr>
            <a:r>
              <a:rPr lang="en-GB" sz="1800" b="1" dirty="0">
                <a:solidFill>
                  <a:schemeClr val="dk1"/>
                </a:solidFill>
                <a:latin typeface="Century Gothic"/>
                <a:ea typeface="Century Gothic"/>
                <a:cs typeface="Century Gothic"/>
                <a:sym typeface="Century Gothic"/>
              </a:rPr>
              <a:t>Year 4</a:t>
            </a:r>
            <a:endParaRPr sz="1800" dirty="0">
              <a:solidFill>
                <a:schemeClr val="dk1"/>
              </a:solidFill>
              <a:latin typeface="Century Gothic"/>
              <a:ea typeface="Century Gothic"/>
              <a:cs typeface="Century Gothic"/>
              <a:sym typeface="Century Gothic"/>
            </a:endParaRPr>
          </a:p>
        </p:txBody>
      </p:sp>
      <p:sp>
        <p:nvSpPr>
          <p:cNvPr id="56" name="Google Shape;56;p13"/>
          <p:cNvSpPr txBox="1"/>
          <p:nvPr/>
        </p:nvSpPr>
        <p:spPr>
          <a:xfrm>
            <a:off x="6051626" y="133249"/>
            <a:ext cx="2948749" cy="20860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Geography</a:t>
            </a:r>
          </a:p>
          <a:p>
            <a:r>
              <a:rPr lang="en-GB" dirty="0">
                <a:solidFill>
                  <a:schemeClr val="dk1"/>
                </a:solidFill>
                <a:latin typeface="Century Gothic" panose="020B0502020202020204" pitchFamily="34" charset="0"/>
                <a:sym typeface="Century Gothic"/>
              </a:rPr>
              <a:t>We will be exploring why rainforests are important to us  and examining the relationship between climate and biomes by locating the Amazon rainforest and investigating its physical features and vegetation.</a:t>
            </a:r>
            <a:endParaRPr lang="en-GB" dirty="0">
              <a:latin typeface="Century Gothic" panose="020B0502020202020204" pitchFamily="34" charset="0"/>
            </a:endParaRPr>
          </a:p>
          <a:p>
            <a:pPr marL="0" lvl="0" indent="0" algn="l" rtl="0">
              <a:spcBef>
                <a:spcPts val="0"/>
              </a:spcBef>
              <a:spcAft>
                <a:spcPts val="0"/>
              </a:spcAft>
              <a:buNone/>
            </a:pPr>
            <a:r>
              <a:rPr lang="en-US" dirty="0"/>
              <a:t>.</a:t>
            </a:r>
            <a:endParaRPr b="1" u="sng" dirty="0">
              <a:solidFill>
                <a:schemeClr val="dk1"/>
              </a:solidFill>
              <a:latin typeface="Century Gothic"/>
              <a:ea typeface="Century Gothic"/>
              <a:cs typeface="Century Gothic"/>
              <a:sym typeface="Century Gothic"/>
            </a:endParaRPr>
          </a:p>
        </p:txBody>
      </p:sp>
      <p:sp>
        <p:nvSpPr>
          <p:cNvPr id="57" name="Google Shape;57;p13"/>
          <p:cNvSpPr txBox="1"/>
          <p:nvPr/>
        </p:nvSpPr>
        <p:spPr>
          <a:xfrm>
            <a:off x="220729" y="3275275"/>
            <a:ext cx="3277800" cy="128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Science </a:t>
            </a: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In the Autumn term children will learn all about the human digestive system, the function of key organs and how is food is processed in the body .</a:t>
            </a:r>
            <a:endParaRPr lang="en-US" sz="1800" dirty="0">
              <a:solidFill>
                <a:schemeClr val="dk2"/>
              </a:solidFill>
            </a:endParaRPr>
          </a:p>
        </p:txBody>
      </p:sp>
      <p:sp>
        <p:nvSpPr>
          <p:cNvPr id="58" name="Google Shape;58;p13"/>
          <p:cNvSpPr txBox="1"/>
          <p:nvPr/>
        </p:nvSpPr>
        <p:spPr>
          <a:xfrm>
            <a:off x="4996346" y="2344277"/>
            <a:ext cx="3387175" cy="266597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English </a:t>
            </a:r>
            <a:endParaRPr b="1" u="sng" dirty="0">
              <a:solidFill>
                <a:schemeClr val="dk1"/>
              </a:solidFill>
              <a:latin typeface="Century Gothic"/>
              <a:ea typeface="Century Gothic"/>
              <a:cs typeface="Century Gothic"/>
              <a:sym typeface="Century Gothic"/>
            </a:endParaRPr>
          </a:p>
          <a:p>
            <a:pPr lvl="0"/>
            <a:r>
              <a:rPr lang="en-GB" sz="1600" dirty="0">
                <a:solidFill>
                  <a:schemeClr val="dk1"/>
                </a:solidFill>
                <a:latin typeface="Century Gothic" panose="020B0502020202020204" pitchFamily="34" charset="0"/>
                <a:ea typeface="Century Gothic"/>
                <a:cs typeface="Century Gothic"/>
                <a:sym typeface="Century Gothic"/>
              </a:rPr>
              <a:t>The children’s writing will focus on learning about graphic novels and speeches. Our focus texts will be ‘Arthur and the Golden Rope’ by Joe Todd Stanton, and ‘The True Story of the 3 Little Pigs’ by Jon Scieszka.</a:t>
            </a:r>
          </a:p>
        </p:txBody>
      </p:sp>
      <p:sp>
        <p:nvSpPr>
          <p:cNvPr id="59" name="Google Shape;59;p13"/>
          <p:cNvSpPr txBox="1"/>
          <p:nvPr/>
        </p:nvSpPr>
        <p:spPr>
          <a:xfrm>
            <a:off x="2818886" y="-24638"/>
            <a:ext cx="2705100" cy="213089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Maths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units the children will be looking at this half term are place value up to 10,000 and addition and subtraction of 4 digit numbers. We will continue to work on our times table fluency in preparation for the Year 4 multiplication check in June.</a:t>
            </a:r>
            <a:endParaRPr dirty="0">
              <a:solidFill>
                <a:schemeClr val="dk1"/>
              </a:solidFill>
              <a:latin typeface="Century Gothic"/>
              <a:ea typeface="Century Gothic"/>
              <a:cs typeface="Century Gothic"/>
              <a:sym typeface="Century Gothic"/>
            </a:endParaRPr>
          </a:p>
        </p:txBody>
      </p:sp>
      <p:pic>
        <p:nvPicPr>
          <p:cNvPr id="4" name="Picture 3">
            <a:extLst>
              <a:ext uri="{FF2B5EF4-FFF2-40B4-BE49-F238E27FC236}">
                <a16:creationId xmlns:a16="http://schemas.microsoft.com/office/drawing/2014/main" id="{84F4071A-1C16-5BD1-E668-514226C4A87E}"/>
              </a:ext>
            </a:extLst>
          </p:cNvPr>
          <p:cNvPicPr>
            <a:picLocks noChangeAspect="1"/>
          </p:cNvPicPr>
          <p:nvPr/>
        </p:nvPicPr>
        <p:blipFill>
          <a:blip r:embed="rId3"/>
          <a:srcRect l="9179" r="9730"/>
          <a:stretch>
            <a:fillRect/>
          </a:stretch>
        </p:blipFill>
        <p:spPr>
          <a:xfrm>
            <a:off x="220729" y="1875195"/>
            <a:ext cx="2430038" cy="1338318"/>
          </a:xfrm>
          <a:prstGeom prst="rect">
            <a:avLst/>
          </a:prstGeom>
        </p:spPr>
      </p:pic>
      <p:pic>
        <p:nvPicPr>
          <p:cNvPr id="6" name="Picture 5" descr="Fiery-throated hummingbird hovering">
            <a:extLst>
              <a:ext uri="{FF2B5EF4-FFF2-40B4-BE49-F238E27FC236}">
                <a16:creationId xmlns:a16="http://schemas.microsoft.com/office/drawing/2014/main" id="{3529D290-CF96-6026-FB7D-2AB65A2BC028}"/>
              </a:ext>
            </a:extLst>
          </p:cNvPr>
          <p:cNvPicPr>
            <a:picLocks noChangeAspect="1"/>
          </p:cNvPicPr>
          <p:nvPr/>
        </p:nvPicPr>
        <p:blipFill>
          <a:blip r:embed="rId4"/>
          <a:stretch>
            <a:fillRect/>
          </a:stretch>
        </p:blipFill>
        <p:spPr>
          <a:xfrm>
            <a:off x="3203518" y="2799224"/>
            <a:ext cx="1450012" cy="966439"/>
          </a:xfrm>
          <a:prstGeom prst="rect">
            <a:avLst/>
          </a:prstGeom>
        </p:spPr>
      </p:pic>
      <p:pic>
        <p:nvPicPr>
          <p:cNvPr id="3" name="Picture 2" descr="Blue abacus">
            <a:extLst>
              <a:ext uri="{FF2B5EF4-FFF2-40B4-BE49-F238E27FC236}">
                <a16:creationId xmlns:a16="http://schemas.microsoft.com/office/drawing/2014/main" id="{90FBA0FE-98D5-EB11-FDF1-02CC36F26591}"/>
              </a:ext>
            </a:extLst>
          </p:cNvPr>
          <p:cNvPicPr>
            <a:picLocks noChangeAspect="1"/>
          </p:cNvPicPr>
          <p:nvPr/>
        </p:nvPicPr>
        <p:blipFill>
          <a:blip r:embed="rId5"/>
          <a:stretch>
            <a:fillRect/>
          </a:stretch>
        </p:blipFill>
        <p:spPr>
          <a:xfrm>
            <a:off x="717799" y="178591"/>
            <a:ext cx="1932968" cy="115972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p:nvPr/>
        </p:nvSpPr>
        <p:spPr>
          <a:xfrm>
            <a:off x="13600" y="138393"/>
            <a:ext cx="2158800" cy="339666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PSHE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unit the children will be looking at is ‘Me and my relationships’.</a:t>
            </a:r>
            <a:endParaRPr dirty="0">
              <a:solidFill>
                <a:schemeClr val="dk1"/>
              </a:solidFill>
              <a:latin typeface="Century Gothic"/>
              <a:ea typeface="Century Gothic"/>
              <a:cs typeface="Century Gothic"/>
              <a:sym typeface="Century Gothic"/>
            </a:endParaRPr>
          </a:p>
        </p:txBody>
      </p:sp>
      <p:sp>
        <p:nvSpPr>
          <p:cNvPr id="68" name="Google Shape;68;p14"/>
          <p:cNvSpPr txBox="1"/>
          <p:nvPr/>
        </p:nvSpPr>
        <p:spPr>
          <a:xfrm>
            <a:off x="2172400" y="138393"/>
            <a:ext cx="2853398" cy="138541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Computing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On Scratch, we will be designing and programming a game with variables, sensors and ‘if’ statements to control outcomes and interactions.</a:t>
            </a:r>
          </a:p>
          <a:p>
            <a:pPr marL="0" lvl="0" indent="0" algn="l" rtl="0">
              <a:spcBef>
                <a:spcPts val="0"/>
              </a:spcBef>
              <a:spcAft>
                <a:spcPts val="0"/>
              </a:spcAft>
              <a:buNone/>
            </a:pPr>
            <a:endParaRPr dirty="0">
              <a:solidFill>
                <a:schemeClr val="dk1"/>
              </a:solidFill>
              <a:latin typeface="Century Gothic"/>
              <a:ea typeface="Century Gothic"/>
              <a:cs typeface="Century Gothic"/>
              <a:sym typeface="Century Gothic"/>
            </a:endParaRPr>
          </a:p>
        </p:txBody>
      </p:sp>
      <p:sp>
        <p:nvSpPr>
          <p:cNvPr id="69" name="Google Shape;69;p14"/>
          <p:cNvSpPr txBox="1"/>
          <p:nvPr/>
        </p:nvSpPr>
        <p:spPr>
          <a:xfrm>
            <a:off x="4739241" y="3177099"/>
            <a:ext cx="3655576" cy="14885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Worldviews</a:t>
            </a:r>
            <a:endParaRPr b="1" u="sng" dirty="0">
              <a:solidFill>
                <a:schemeClr val="dk1"/>
              </a:solidFill>
              <a:latin typeface="Century Gothic"/>
              <a:ea typeface="Century Gothic"/>
              <a:cs typeface="Century Gothic"/>
              <a:sym typeface="Century Gothic"/>
            </a:endParaRPr>
          </a:p>
          <a:p>
            <a:pPr lvl="0"/>
            <a:r>
              <a:rPr lang="en-US" dirty="0">
                <a:solidFill>
                  <a:schemeClr val="dk1"/>
                </a:solidFill>
                <a:latin typeface="Century Gothic" panose="020B0502020202020204" pitchFamily="34" charset="0"/>
                <a:ea typeface="Century Gothic"/>
                <a:cs typeface="Century Gothic"/>
                <a:sym typeface="Century Gothic"/>
              </a:rPr>
              <a:t>We will be exploring the origins of various religions, discovering geographical and historical connections among them whilst asking themselves ‘are all religions and worldviews equal?’</a:t>
            </a:r>
            <a:endParaRPr dirty="0">
              <a:solidFill>
                <a:schemeClr val="dk1"/>
              </a:solidFill>
              <a:latin typeface="Century Gothic" panose="020B0502020202020204" pitchFamily="34" charset="0"/>
              <a:ea typeface="Century Gothic"/>
              <a:cs typeface="Century Gothic"/>
              <a:sym typeface="Century Gothic"/>
            </a:endParaRPr>
          </a:p>
        </p:txBody>
      </p:sp>
      <p:sp>
        <p:nvSpPr>
          <p:cNvPr id="70" name="Google Shape;70;p14"/>
          <p:cNvSpPr txBox="1"/>
          <p:nvPr/>
        </p:nvSpPr>
        <p:spPr>
          <a:xfrm>
            <a:off x="5303025" y="138393"/>
            <a:ext cx="3571200" cy="1079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Art </a:t>
            </a:r>
            <a:endParaRPr b="1" u="sng" dirty="0">
              <a:solidFill>
                <a:schemeClr val="dk1"/>
              </a:solidFill>
              <a:latin typeface="Century Gothic" panose="020B0502020202020204" pitchFamily="34" charset="0"/>
              <a:ea typeface="Century Gothic"/>
              <a:cs typeface="Century Gothic"/>
              <a:sym typeface="Century Gothic"/>
            </a:endParaRPr>
          </a:p>
          <a:p>
            <a:pPr marL="0" lvl="0" indent="0" algn="l" rtl="0">
              <a:spcBef>
                <a:spcPts val="0"/>
              </a:spcBef>
              <a:spcAft>
                <a:spcPts val="0"/>
              </a:spcAft>
              <a:buNone/>
            </a:pPr>
            <a:r>
              <a:rPr lang="en-GB" dirty="0">
                <a:solidFill>
                  <a:schemeClr val="dk2"/>
                </a:solidFill>
                <a:latin typeface="Century Gothic" panose="020B0502020202020204" pitchFamily="34" charset="0"/>
              </a:rPr>
              <a:t>The children will continue to develop shading skills and drawing techniques and exploring the use of shadows and highlights.</a:t>
            </a:r>
            <a:endParaRPr dirty="0">
              <a:solidFill>
                <a:schemeClr val="dk2"/>
              </a:solidFill>
              <a:latin typeface="Century Gothic" panose="020B0502020202020204" pitchFamily="34" charset="0"/>
            </a:endParaRPr>
          </a:p>
        </p:txBody>
      </p:sp>
      <p:sp>
        <p:nvSpPr>
          <p:cNvPr id="71" name="Google Shape;71;p14"/>
          <p:cNvSpPr txBox="1"/>
          <p:nvPr/>
        </p:nvSpPr>
        <p:spPr>
          <a:xfrm>
            <a:off x="119925" y="3335110"/>
            <a:ext cx="3142564" cy="172640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Music</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Century Gothic" panose="020B0502020202020204" pitchFamily="34" charset="0"/>
                <a:cs typeface="Arial"/>
                <a:sym typeface="Arial"/>
              </a:rPr>
              <a:t>This term, we will be busy learning all our songs for our Young Voices performance in February.  We will also be learning some Christmas songs for our Christmas performance at the Church. </a:t>
            </a:r>
            <a:endParaRPr lang="en-GB" b="1" u="sng" dirty="0">
              <a:solidFill>
                <a:schemeClr val="dk1"/>
              </a:solidFill>
              <a:latin typeface="Century Gothic"/>
              <a:ea typeface="Century Gothic"/>
              <a:cs typeface="Century Gothic"/>
              <a:sym typeface="Century Gothic"/>
            </a:endParaRPr>
          </a:p>
        </p:txBody>
      </p:sp>
      <p:sp>
        <p:nvSpPr>
          <p:cNvPr id="72" name="Google Shape;72;p14"/>
          <p:cNvSpPr txBox="1"/>
          <p:nvPr/>
        </p:nvSpPr>
        <p:spPr>
          <a:xfrm>
            <a:off x="300043" y="1523807"/>
            <a:ext cx="1887549" cy="174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French</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sz="1200" dirty="0">
                <a:solidFill>
                  <a:schemeClr val="dk1"/>
                </a:solidFill>
                <a:latin typeface="Century Gothic"/>
                <a:ea typeface="Century Gothic"/>
                <a:cs typeface="Century Gothic"/>
                <a:sym typeface="Century Gothic"/>
              </a:rPr>
              <a:t>We will be learning about adjectives and how they change depending on what noun they are describing (masculine and feminine).</a:t>
            </a:r>
            <a:endParaRPr sz="1200"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endParaRPr lang="en-GB" b="1" u="sng" dirty="0">
              <a:solidFill>
                <a:schemeClr val="dk1"/>
              </a:solidFill>
              <a:latin typeface="Century Gothic"/>
              <a:ea typeface="Century Gothic"/>
              <a:cs typeface="Century Gothic"/>
              <a:sym typeface="Century Gothic"/>
            </a:endParaRPr>
          </a:p>
        </p:txBody>
      </p:sp>
      <p:sp>
        <p:nvSpPr>
          <p:cNvPr id="73" name="Google Shape;73;p14"/>
          <p:cNvSpPr txBox="1"/>
          <p:nvPr/>
        </p:nvSpPr>
        <p:spPr>
          <a:xfrm>
            <a:off x="7450667" y="2806026"/>
            <a:ext cx="1423558" cy="185716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200" dirty="0">
              <a:solidFill>
                <a:schemeClr val="dk1"/>
              </a:solidFill>
              <a:latin typeface="Century Gothic"/>
              <a:ea typeface="Century Gothic"/>
              <a:cs typeface="Century Gothic"/>
              <a:sym typeface="Century Gothic"/>
            </a:endParaRPr>
          </a:p>
        </p:txBody>
      </p:sp>
      <p:sp>
        <p:nvSpPr>
          <p:cNvPr id="75" name="Google Shape;75;p14"/>
          <p:cNvSpPr txBox="1"/>
          <p:nvPr/>
        </p:nvSpPr>
        <p:spPr>
          <a:xfrm>
            <a:off x="3970394" y="1658035"/>
            <a:ext cx="2491800" cy="116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50" b="1" u="sng" dirty="0">
                <a:solidFill>
                  <a:schemeClr val="dk1"/>
                </a:solidFill>
                <a:latin typeface="Century Gothic"/>
                <a:ea typeface="Century Gothic"/>
                <a:cs typeface="Century Gothic"/>
                <a:sym typeface="Century Gothic"/>
              </a:rPr>
              <a:t>PE</a:t>
            </a:r>
          </a:p>
          <a:p>
            <a:pPr marL="0" lvl="0" indent="0" algn="l" rtl="0">
              <a:spcBef>
                <a:spcPts val="0"/>
              </a:spcBef>
              <a:spcAft>
                <a:spcPts val="0"/>
              </a:spcAft>
              <a:buNone/>
            </a:pPr>
            <a:r>
              <a:rPr lang="en-GB" sz="1050" dirty="0">
                <a:solidFill>
                  <a:schemeClr val="dk1"/>
                </a:solidFill>
                <a:latin typeface="Century Gothic"/>
                <a:ea typeface="Century Gothic"/>
                <a:cs typeface="Century Gothic"/>
                <a:sym typeface="Century Gothic"/>
              </a:rPr>
              <a:t>The children will be learning skills relating to outdoor adventurous activities, such as map reading, and communicating well with others by receiving and giving clear instructions among other things.</a:t>
            </a:r>
            <a:endParaRPr sz="1050" dirty="0">
              <a:solidFill>
                <a:schemeClr val="dk1"/>
              </a:solidFill>
              <a:latin typeface="Century Gothic"/>
              <a:ea typeface="Century Gothic"/>
              <a:cs typeface="Century Gothic"/>
              <a:sym typeface="Century Gothic"/>
            </a:endParaRPr>
          </a:p>
        </p:txBody>
      </p:sp>
      <p:pic>
        <p:nvPicPr>
          <p:cNvPr id="77" name="Google Shape;77;p14" title="File:Flag of France.png - Wikimedia Commons"/>
          <p:cNvPicPr preferRelativeResize="0"/>
          <p:nvPr/>
        </p:nvPicPr>
        <p:blipFill>
          <a:blip r:embed="rId3">
            <a:alphaModFix/>
          </a:blip>
          <a:stretch>
            <a:fillRect/>
          </a:stretch>
        </p:blipFill>
        <p:spPr>
          <a:xfrm>
            <a:off x="2267882" y="1920062"/>
            <a:ext cx="1512016" cy="1167000"/>
          </a:xfrm>
          <a:prstGeom prst="rect">
            <a:avLst/>
          </a:prstGeom>
          <a:noFill/>
          <a:ln>
            <a:noFill/>
          </a:ln>
        </p:spPr>
      </p:pic>
      <p:pic>
        <p:nvPicPr>
          <p:cNvPr id="2050" name="Picture 2" descr="Basketball Years KS1 &amp; KS2 (Tuesday ...">
            <a:extLst>
              <a:ext uri="{FF2B5EF4-FFF2-40B4-BE49-F238E27FC236}">
                <a16:creationId xmlns:a16="http://schemas.microsoft.com/office/drawing/2014/main" id="{39299CB4-B293-B80F-569E-ACD3CD6114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2690" y="1480881"/>
            <a:ext cx="1770653" cy="11782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7515C8F657904092FE109529A9E901" ma:contentTypeVersion="11" ma:contentTypeDescription="Create a new document." ma:contentTypeScope="" ma:versionID="ef451176adf027e2e5d99298e3166404">
  <xsd:schema xmlns:xsd="http://www.w3.org/2001/XMLSchema" xmlns:xs="http://www.w3.org/2001/XMLSchema" xmlns:p="http://schemas.microsoft.com/office/2006/metadata/properties" xmlns:ns2="8626b481-f836-44c6-b68d-f95b20e45bf2" xmlns:ns3="eebf49c5-abde-4c41-b5f3-1993c28cbd86" targetNamespace="http://schemas.microsoft.com/office/2006/metadata/properties" ma:root="true" ma:fieldsID="19cc238c7d84838e601511e1a39c7b1b" ns2:_="" ns3:_="">
    <xsd:import namespace="8626b481-f836-44c6-b68d-f95b20e45bf2"/>
    <xsd:import namespace="eebf49c5-abde-4c41-b5f3-1993c28cbd8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26b481-f836-44c6-b68d-f95b20e45bf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2adb828-73ab-4ba4-8704-6342e3d9a6a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ebf49c5-abde-4c41-b5f3-1993c28cbd8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42e5d1a-9201-4322-93ea-2d3a8c9f1da2}" ma:internalName="TaxCatchAll" ma:showField="CatchAllData" ma:web="eebf49c5-abde-4c41-b5f3-1993c28cbd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626b481-f836-44c6-b68d-f95b20e45bf2">
      <Terms xmlns="http://schemas.microsoft.com/office/infopath/2007/PartnerControls"/>
    </lcf76f155ced4ddcb4097134ff3c332f>
    <TaxCatchAll xmlns="eebf49c5-abde-4c41-b5f3-1993c28cbd86" xsi:nil="true"/>
  </documentManagement>
</p:properties>
</file>

<file path=customXml/itemProps1.xml><?xml version="1.0" encoding="utf-8"?>
<ds:datastoreItem xmlns:ds="http://schemas.openxmlformats.org/officeDocument/2006/customXml" ds:itemID="{82BAE590-BF67-4C30-9ED7-835254FD37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26b481-f836-44c6-b68d-f95b20e45bf2"/>
    <ds:schemaRef ds:uri="eebf49c5-abde-4c41-b5f3-1993c28cbd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AAB63A-2C48-40E1-BA03-06C3940D87CD}">
  <ds:schemaRefs>
    <ds:schemaRef ds:uri="http://schemas.microsoft.com/sharepoint/v3/contenttype/forms"/>
  </ds:schemaRefs>
</ds:datastoreItem>
</file>

<file path=customXml/itemProps3.xml><?xml version="1.0" encoding="utf-8"?>
<ds:datastoreItem xmlns:ds="http://schemas.openxmlformats.org/officeDocument/2006/customXml" ds:itemID="{F71A1AF1-7A66-4BF4-9CE0-05146408DF5A}">
  <ds:schemaRefs>
    <ds:schemaRef ds:uri="http://purl.org/dc/terms/"/>
    <ds:schemaRef ds:uri="8626b481-f836-44c6-b68d-f95b20e45bf2"/>
    <ds:schemaRef ds:uri="http://purl.org/dc/dcmitype/"/>
    <ds:schemaRef ds:uri="http://www.w3.org/XML/1998/namespace"/>
    <ds:schemaRef ds:uri="eebf49c5-abde-4c41-b5f3-1993c28cbd86"/>
    <ds:schemaRef ds:uri="http://schemas.microsoft.com/office/2006/documentManagement/types"/>
    <ds:schemaRef ds:uri="http://purl.org/dc/elements/1.1/"/>
    <ds:schemaRef ds:uri="http://schemas.openxmlformats.org/package/2006/metadata/core-propertie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382</TotalTime>
  <Words>344</Words>
  <Application>Microsoft Office PowerPoint</Application>
  <PresentationFormat>On-screen Show (16:9)</PresentationFormat>
  <Paragraphs>25</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Century Gothic</vt:lpstr>
      <vt:lpstr>Arial</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Flack</dc:creator>
  <cp:lastModifiedBy>Dani Read</cp:lastModifiedBy>
  <cp:revision>13</cp:revision>
  <dcterms:modified xsi:type="dcterms:W3CDTF">2026-09-22T14:54:32Z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0x010100617515C8F657904092FE109529A9E901</vt:lpwstr>
  </property>
  <property fmtid="{D5CDD505-2E9C-101B-9397-08002B2CF9AE}" pid="3" name="MediaServiceImageTags">
    <vt:lpwstr/>
  </property>
</Properties>
</file>